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6"/>
  </p:notesMasterIdLst>
  <p:handoutMasterIdLst>
    <p:handoutMasterId r:id="rId27"/>
  </p:handoutMasterIdLst>
  <p:sldIdLst>
    <p:sldId id="717" r:id="rId2"/>
    <p:sldId id="857" r:id="rId3"/>
    <p:sldId id="873" r:id="rId4"/>
    <p:sldId id="815" r:id="rId5"/>
    <p:sldId id="874" r:id="rId6"/>
    <p:sldId id="875" r:id="rId7"/>
    <p:sldId id="864" r:id="rId8"/>
    <p:sldId id="878" r:id="rId9"/>
    <p:sldId id="870" r:id="rId10"/>
    <p:sldId id="882" r:id="rId11"/>
    <p:sldId id="865" r:id="rId12"/>
    <p:sldId id="866" r:id="rId13"/>
    <p:sldId id="880" r:id="rId14"/>
    <p:sldId id="879" r:id="rId15"/>
    <p:sldId id="883" r:id="rId16"/>
    <p:sldId id="884" r:id="rId17"/>
    <p:sldId id="885" r:id="rId18"/>
    <p:sldId id="876" r:id="rId19"/>
    <p:sldId id="886" r:id="rId20"/>
    <p:sldId id="887" r:id="rId21"/>
    <p:sldId id="888" r:id="rId22"/>
    <p:sldId id="890" r:id="rId23"/>
    <p:sldId id="895" r:id="rId24"/>
    <p:sldId id="891" r:id="rId25"/>
  </p:sldIdLst>
  <p:sldSz cx="12192000" cy="6858000"/>
  <p:notesSz cx="7099300" cy="10234613"/>
  <p:defaultTextStyle>
    <a:defPPr>
      <a:defRPr lang="en-GB"/>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24"/>
    <p:restoredTop sz="94521"/>
  </p:normalViewPr>
  <p:slideViewPr>
    <p:cSldViewPr snapToGrid="0">
      <p:cViewPr varScale="1">
        <p:scale>
          <a:sx n="99" d="100"/>
          <a:sy n="99" d="100"/>
        </p:scale>
        <p:origin x="200" y="35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9039" tIns="49520" rIns="99039" bIns="49520" rtlCol="0"/>
          <a:lstStyle>
            <a:lvl1pPr algn="l">
              <a:defRPr sz="1300">
                <a:latin typeface="Arial" charset="0"/>
              </a:defRPr>
            </a:lvl1pPr>
          </a:lstStyle>
          <a:p>
            <a:pPr>
              <a:defRPr/>
            </a:pPr>
            <a:endParaRPr lang="en-GB"/>
          </a:p>
        </p:txBody>
      </p:sp>
      <p:sp>
        <p:nvSpPr>
          <p:cNvPr id="3" name="Date Placeholder 2"/>
          <p:cNvSpPr>
            <a:spLocks noGrp="1"/>
          </p:cNvSpPr>
          <p:nvPr>
            <p:ph type="dt" sz="quarter" idx="1"/>
          </p:nvPr>
        </p:nvSpPr>
        <p:spPr>
          <a:xfrm>
            <a:off x="4021138" y="0"/>
            <a:ext cx="3076575" cy="512763"/>
          </a:xfrm>
          <a:prstGeom prst="rect">
            <a:avLst/>
          </a:prstGeom>
        </p:spPr>
        <p:txBody>
          <a:bodyPr vert="horz" lIns="99039" tIns="49520" rIns="99039" bIns="49520" rtlCol="0"/>
          <a:lstStyle>
            <a:lvl1pPr algn="r">
              <a:defRPr sz="1300">
                <a:latin typeface="Arial" charset="0"/>
              </a:defRPr>
            </a:lvl1pPr>
          </a:lstStyle>
          <a:p>
            <a:pPr>
              <a:defRPr/>
            </a:pPr>
            <a:fld id="{B92BF7D9-6C1A-4D6C-83E5-358E6381BEC0}" type="datetimeFigureOut">
              <a:rPr lang="en-GB"/>
              <a:pPr>
                <a:defRPr/>
              </a:pPr>
              <a:t>26/11/2020</a:t>
            </a:fld>
            <a:endParaRPr lang="en-GB"/>
          </a:p>
        </p:txBody>
      </p:sp>
      <p:sp>
        <p:nvSpPr>
          <p:cNvPr id="4" name="Footer Placeholder 3"/>
          <p:cNvSpPr>
            <a:spLocks noGrp="1"/>
          </p:cNvSpPr>
          <p:nvPr>
            <p:ph type="ftr" sz="quarter" idx="2"/>
          </p:nvPr>
        </p:nvSpPr>
        <p:spPr>
          <a:xfrm>
            <a:off x="0" y="9720263"/>
            <a:ext cx="3076575" cy="512762"/>
          </a:xfrm>
          <a:prstGeom prst="rect">
            <a:avLst/>
          </a:prstGeom>
        </p:spPr>
        <p:txBody>
          <a:bodyPr vert="horz" lIns="99039" tIns="49520" rIns="99039" bIns="49520" rtlCol="0" anchor="b"/>
          <a:lstStyle>
            <a:lvl1pPr algn="l">
              <a:defRPr sz="1300">
                <a:latin typeface="Arial" charset="0"/>
              </a:defRPr>
            </a:lvl1pPr>
          </a:lstStyle>
          <a:p>
            <a:pPr>
              <a:defRPr/>
            </a:pPr>
            <a:endParaRPr lang="en-GB"/>
          </a:p>
        </p:txBody>
      </p:sp>
      <p:sp>
        <p:nvSpPr>
          <p:cNvPr id="5" name="Slide Number Placeholder 4"/>
          <p:cNvSpPr>
            <a:spLocks noGrp="1"/>
          </p:cNvSpPr>
          <p:nvPr>
            <p:ph type="sldNum" sz="quarter" idx="3"/>
          </p:nvPr>
        </p:nvSpPr>
        <p:spPr>
          <a:xfrm>
            <a:off x="4021138" y="9720263"/>
            <a:ext cx="3076575" cy="512762"/>
          </a:xfrm>
          <a:prstGeom prst="rect">
            <a:avLst/>
          </a:prstGeom>
        </p:spPr>
        <p:txBody>
          <a:bodyPr vert="horz" lIns="99039" tIns="49520" rIns="99039" bIns="49520" rtlCol="0" anchor="b"/>
          <a:lstStyle>
            <a:lvl1pPr algn="r">
              <a:defRPr sz="1300">
                <a:latin typeface="Arial" charset="0"/>
              </a:defRPr>
            </a:lvl1pPr>
          </a:lstStyle>
          <a:p>
            <a:pPr>
              <a:defRPr/>
            </a:pPr>
            <a:fld id="{808AC383-E8D4-418C-A662-3DD45A473448}" type="slidenum">
              <a:rPr lang="en-GB"/>
              <a:pPr>
                <a:defRPr/>
              </a:pPr>
              <a:t>‹#›</a:t>
            </a:fld>
            <a:endParaRPr lang="en-GB"/>
          </a:p>
        </p:txBody>
      </p:sp>
    </p:spTree>
    <p:extLst>
      <p:ext uri="{BB962C8B-B14F-4D97-AF65-F5344CB8AC3E}">
        <p14:creationId xmlns:p14="http://schemas.microsoft.com/office/powerpoint/2010/main" val="36864252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9039" tIns="49520" rIns="99039" bIns="49520" numCol="1" anchor="t" anchorCtr="0" compatLnSpc="1">
            <a:prstTxWarp prst="textNoShape">
              <a:avLst/>
            </a:prstTxWarp>
          </a:bodyPr>
          <a:lstStyle>
            <a:lvl1pPr>
              <a:defRPr sz="1300">
                <a:latin typeface="Arial" charset="0"/>
              </a:defRPr>
            </a:lvl1pPr>
          </a:lstStyle>
          <a:p>
            <a:pPr>
              <a:defRPr/>
            </a:pPr>
            <a:endParaRPr lang="en-GB"/>
          </a:p>
        </p:txBody>
      </p:sp>
      <p:sp>
        <p:nvSpPr>
          <p:cNvPr id="8195" name="Rectangle 3"/>
          <p:cNvSpPr>
            <a:spLocks noGrp="1" noChangeArrowheads="1"/>
          </p:cNvSpPr>
          <p:nvPr>
            <p:ph type="dt" idx="1"/>
          </p:nvPr>
        </p:nvSpPr>
        <p:spPr bwMode="auto">
          <a:xfrm>
            <a:off x="4021138" y="0"/>
            <a:ext cx="3076575" cy="512763"/>
          </a:xfrm>
          <a:prstGeom prst="rect">
            <a:avLst/>
          </a:prstGeom>
          <a:noFill/>
          <a:ln w="9525">
            <a:noFill/>
            <a:miter lim="800000"/>
            <a:headEnd/>
            <a:tailEnd/>
          </a:ln>
          <a:effectLst/>
        </p:spPr>
        <p:txBody>
          <a:bodyPr vert="horz" wrap="square" lIns="99039" tIns="49520" rIns="99039" bIns="49520" numCol="1" anchor="t" anchorCtr="0" compatLnSpc="1">
            <a:prstTxWarp prst="textNoShape">
              <a:avLst/>
            </a:prstTxWarp>
          </a:bodyPr>
          <a:lstStyle>
            <a:lvl1pPr algn="r">
              <a:defRPr sz="1300">
                <a:latin typeface="Arial" charset="0"/>
              </a:defRPr>
            </a:lvl1pPr>
          </a:lstStyle>
          <a:p>
            <a:pPr>
              <a:defRPr/>
            </a:pPr>
            <a:endParaRPr lang="en-GB"/>
          </a:p>
        </p:txBody>
      </p:sp>
      <p:sp>
        <p:nvSpPr>
          <p:cNvPr id="73732" name="Rectangle 4"/>
          <p:cNvSpPr>
            <a:spLocks noGrp="1" noRot="1" noChangeAspect="1" noChangeArrowheads="1" noTextEdit="1"/>
          </p:cNvSpPr>
          <p:nvPr>
            <p:ph type="sldImg" idx="2"/>
          </p:nvPr>
        </p:nvSpPr>
        <p:spPr bwMode="auto">
          <a:xfrm>
            <a:off x="138113" y="766763"/>
            <a:ext cx="6823075" cy="3838575"/>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709613" y="4862513"/>
            <a:ext cx="5680075" cy="4605337"/>
          </a:xfrm>
          <a:prstGeom prst="rect">
            <a:avLst/>
          </a:prstGeom>
          <a:noFill/>
          <a:ln w="9525">
            <a:noFill/>
            <a:miter lim="800000"/>
            <a:headEnd/>
            <a:tailEnd/>
          </a:ln>
          <a:effectLst/>
        </p:spPr>
        <p:txBody>
          <a:bodyPr vert="horz" wrap="square" lIns="99039" tIns="49520" rIns="99039" bIns="495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198" name="Rectangle 6"/>
          <p:cNvSpPr>
            <a:spLocks noGrp="1" noChangeArrowheads="1"/>
          </p:cNvSpPr>
          <p:nvPr>
            <p:ph type="ftr" sz="quarter" idx="4"/>
          </p:nvPr>
        </p:nvSpPr>
        <p:spPr bwMode="auto">
          <a:xfrm>
            <a:off x="0" y="9720263"/>
            <a:ext cx="3076575" cy="512762"/>
          </a:xfrm>
          <a:prstGeom prst="rect">
            <a:avLst/>
          </a:prstGeom>
          <a:noFill/>
          <a:ln w="9525">
            <a:noFill/>
            <a:miter lim="800000"/>
            <a:headEnd/>
            <a:tailEnd/>
          </a:ln>
          <a:effectLst/>
        </p:spPr>
        <p:txBody>
          <a:bodyPr vert="horz" wrap="square" lIns="99039" tIns="49520" rIns="99039" bIns="49520" numCol="1" anchor="b" anchorCtr="0" compatLnSpc="1">
            <a:prstTxWarp prst="textNoShape">
              <a:avLst/>
            </a:prstTxWarp>
          </a:bodyPr>
          <a:lstStyle>
            <a:lvl1pPr>
              <a:defRPr sz="1300">
                <a:latin typeface="Arial" charset="0"/>
              </a:defRPr>
            </a:lvl1pPr>
          </a:lstStyle>
          <a:p>
            <a:pPr>
              <a:defRPr/>
            </a:pPr>
            <a:endParaRPr lang="en-GB"/>
          </a:p>
        </p:txBody>
      </p:sp>
      <p:sp>
        <p:nvSpPr>
          <p:cNvPr id="8199" name="Rectangle 7"/>
          <p:cNvSpPr>
            <a:spLocks noGrp="1" noChangeArrowheads="1"/>
          </p:cNvSpPr>
          <p:nvPr>
            <p:ph type="sldNum" sz="quarter" idx="5"/>
          </p:nvPr>
        </p:nvSpPr>
        <p:spPr bwMode="auto">
          <a:xfrm>
            <a:off x="4021138" y="9720263"/>
            <a:ext cx="3076575" cy="512762"/>
          </a:xfrm>
          <a:prstGeom prst="rect">
            <a:avLst/>
          </a:prstGeom>
          <a:noFill/>
          <a:ln w="9525">
            <a:noFill/>
            <a:miter lim="800000"/>
            <a:headEnd/>
            <a:tailEnd/>
          </a:ln>
          <a:effectLst/>
        </p:spPr>
        <p:txBody>
          <a:bodyPr vert="horz" wrap="square" lIns="99039" tIns="49520" rIns="99039" bIns="49520" numCol="1" anchor="b" anchorCtr="0" compatLnSpc="1">
            <a:prstTxWarp prst="textNoShape">
              <a:avLst/>
            </a:prstTxWarp>
          </a:bodyPr>
          <a:lstStyle>
            <a:lvl1pPr algn="r">
              <a:defRPr sz="1300">
                <a:latin typeface="Arial" charset="0"/>
              </a:defRPr>
            </a:lvl1pPr>
          </a:lstStyle>
          <a:p>
            <a:pPr>
              <a:defRPr/>
            </a:pPr>
            <a:fld id="{8A02002F-36B9-4F2F-A2C3-5E0234098ED2}" type="slidenum">
              <a:rPr lang="en-GB"/>
              <a:pPr>
                <a:defRPr/>
              </a:pPr>
              <a:t>‹#›</a:t>
            </a:fld>
            <a:endParaRPr lang="en-GB"/>
          </a:p>
        </p:txBody>
      </p:sp>
    </p:spTree>
    <p:extLst>
      <p:ext uri="{BB962C8B-B14F-4D97-AF65-F5344CB8AC3E}">
        <p14:creationId xmlns:p14="http://schemas.microsoft.com/office/powerpoint/2010/main" val="42948137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5052" tIns="47526" rIns="95052" bIns="47526" anchor="b"/>
          <a:lstStyle>
            <a:lvl1pPr defTabSz="950913" eaLnBrk="0" hangingPunct="0">
              <a:defRPr>
                <a:solidFill>
                  <a:schemeClr val="tx1"/>
                </a:solidFill>
                <a:latin typeface="Arial" charset="0"/>
              </a:defRPr>
            </a:lvl1pPr>
            <a:lvl2pPr marL="742950" indent="-285750" defTabSz="950913" eaLnBrk="0" hangingPunct="0">
              <a:defRPr>
                <a:solidFill>
                  <a:schemeClr val="tx1"/>
                </a:solidFill>
                <a:latin typeface="Arial" charset="0"/>
              </a:defRPr>
            </a:lvl2pPr>
            <a:lvl3pPr marL="1143000" indent="-228600" defTabSz="950913" eaLnBrk="0" hangingPunct="0">
              <a:defRPr>
                <a:solidFill>
                  <a:schemeClr val="tx1"/>
                </a:solidFill>
                <a:latin typeface="Arial" charset="0"/>
              </a:defRPr>
            </a:lvl3pPr>
            <a:lvl4pPr marL="1600200" indent="-228600" defTabSz="950913" eaLnBrk="0" hangingPunct="0">
              <a:defRPr>
                <a:solidFill>
                  <a:schemeClr val="tx1"/>
                </a:solidFill>
                <a:latin typeface="Arial" charset="0"/>
              </a:defRPr>
            </a:lvl4pPr>
            <a:lvl5pPr marL="2057400" indent="-228600" defTabSz="950913" eaLnBrk="0" hangingPunct="0">
              <a:defRPr>
                <a:solidFill>
                  <a:schemeClr val="tx1"/>
                </a:solidFill>
                <a:latin typeface="Arial" charset="0"/>
              </a:defRPr>
            </a:lvl5pPr>
            <a:lvl6pPr marL="2514600" indent="-228600" defTabSz="950913" eaLnBrk="0" fontAlgn="base" hangingPunct="0">
              <a:spcBef>
                <a:spcPct val="0"/>
              </a:spcBef>
              <a:spcAft>
                <a:spcPct val="0"/>
              </a:spcAft>
              <a:defRPr>
                <a:solidFill>
                  <a:schemeClr val="tx1"/>
                </a:solidFill>
                <a:latin typeface="Arial" charset="0"/>
              </a:defRPr>
            </a:lvl6pPr>
            <a:lvl7pPr marL="2971800" indent="-228600" defTabSz="950913" eaLnBrk="0" fontAlgn="base" hangingPunct="0">
              <a:spcBef>
                <a:spcPct val="0"/>
              </a:spcBef>
              <a:spcAft>
                <a:spcPct val="0"/>
              </a:spcAft>
              <a:defRPr>
                <a:solidFill>
                  <a:schemeClr val="tx1"/>
                </a:solidFill>
                <a:latin typeface="Arial" charset="0"/>
              </a:defRPr>
            </a:lvl7pPr>
            <a:lvl8pPr marL="3429000" indent="-228600" defTabSz="950913" eaLnBrk="0" fontAlgn="base" hangingPunct="0">
              <a:spcBef>
                <a:spcPct val="0"/>
              </a:spcBef>
              <a:spcAft>
                <a:spcPct val="0"/>
              </a:spcAft>
              <a:defRPr>
                <a:solidFill>
                  <a:schemeClr val="tx1"/>
                </a:solidFill>
                <a:latin typeface="Arial" charset="0"/>
              </a:defRPr>
            </a:lvl8pPr>
            <a:lvl9pPr marL="3886200" indent="-228600" defTabSz="950913" eaLnBrk="0" fontAlgn="base" hangingPunct="0">
              <a:spcBef>
                <a:spcPct val="0"/>
              </a:spcBef>
              <a:spcAft>
                <a:spcPct val="0"/>
              </a:spcAft>
              <a:defRPr>
                <a:solidFill>
                  <a:schemeClr val="tx1"/>
                </a:solidFill>
                <a:latin typeface="Arial" charset="0"/>
              </a:defRPr>
            </a:lvl9pPr>
          </a:lstStyle>
          <a:p>
            <a:pPr algn="r">
              <a:spcBef>
                <a:spcPct val="20000"/>
              </a:spcBef>
            </a:pPr>
            <a:fld id="{64DE5CAA-29DC-45C9-A91A-ED15791F335F}" type="slidenum">
              <a:rPr lang="en-US" sz="1200">
                <a:solidFill>
                  <a:schemeClr val="bg1"/>
                </a:solidFill>
              </a:rPr>
              <a:pPr algn="r">
                <a:spcBef>
                  <a:spcPct val="20000"/>
                </a:spcBef>
              </a:pPr>
              <a:t>1</a:t>
            </a:fld>
            <a:endParaRPr lang="en-US" sz="1200">
              <a:solidFill>
                <a:schemeClr val="bg1"/>
              </a:solidFill>
            </a:endParaRPr>
          </a:p>
        </p:txBody>
      </p:sp>
      <p:sp>
        <p:nvSpPr>
          <p:cNvPr id="74755" name="Rectangle 2"/>
          <p:cNvSpPr>
            <a:spLocks noGrp="1" noRot="1" noChangeAspect="1" noChangeArrowheads="1" noTextEdit="1"/>
          </p:cNvSpPr>
          <p:nvPr>
            <p:ph type="sldImg"/>
          </p:nvPr>
        </p:nvSpPr>
        <p:spPr>
          <a:xfrm>
            <a:off x="141288" y="768350"/>
            <a:ext cx="6818312" cy="3836988"/>
          </a:xfrm>
          <a:ln/>
        </p:spPr>
      </p:sp>
      <p:sp>
        <p:nvSpPr>
          <p:cNvPr id="74756" name="Rectangle 3"/>
          <p:cNvSpPr>
            <a:spLocks noGrp="1" noChangeArrowheads="1"/>
          </p:cNvSpPr>
          <p:nvPr>
            <p:ph type="body" idx="1"/>
          </p:nvPr>
        </p:nvSpPr>
        <p:spPr>
          <a:xfrm>
            <a:off x="947738" y="4860925"/>
            <a:ext cx="5203825" cy="460533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5052" tIns="47526" rIns="95052" bIns="47526"/>
          <a:lstStyle/>
          <a:p>
            <a:pPr>
              <a:spcBef>
                <a:spcPct val="0"/>
              </a:spcBef>
            </a:pPr>
            <a:endParaRPr lang="en-US" sz="2400"/>
          </a:p>
        </p:txBody>
      </p:sp>
    </p:spTree>
    <p:extLst>
      <p:ext uri="{BB962C8B-B14F-4D97-AF65-F5344CB8AC3E}">
        <p14:creationId xmlns:p14="http://schemas.microsoft.com/office/powerpoint/2010/main" val="1032677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equations</a:t>
            </a:r>
            <a:r>
              <a:rPr lang="en-US" baseline="0" dirty="0"/>
              <a:t> good for systems with dominant strong Line of Sight (satellite and microwave p2p </a:t>
            </a:r>
            <a:r>
              <a:rPr lang="en-US" baseline="0" dirty="0" err="1"/>
              <a:t>comms</a:t>
            </a:r>
            <a:r>
              <a:rPr lang="mr-IN" baseline="0" dirty="0"/>
              <a:t>…</a:t>
            </a:r>
            <a:r>
              <a:rPr lang="en-GB" baseline="0" dirty="0"/>
              <a:t>where </a:t>
            </a:r>
            <a:r>
              <a:rPr lang="en-GB" baseline="0" dirty="0" err="1"/>
              <a:t>multipaths</a:t>
            </a:r>
            <a:r>
              <a:rPr lang="en-GB" baseline="0" dirty="0"/>
              <a:t> with mobile radio apps not that good</a:t>
            </a:r>
            <a:endParaRPr lang="en-US" dirty="0"/>
          </a:p>
        </p:txBody>
      </p:sp>
      <p:sp>
        <p:nvSpPr>
          <p:cNvPr id="4" name="Slide Number Placeholder 3"/>
          <p:cNvSpPr>
            <a:spLocks noGrp="1"/>
          </p:cNvSpPr>
          <p:nvPr>
            <p:ph type="sldNum" sz="quarter" idx="10"/>
          </p:nvPr>
        </p:nvSpPr>
        <p:spPr/>
        <p:txBody>
          <a:bodyPr/>
          <a:lstStyle/>
          <a:p>
            <a:pPr>
              <a:defRPr/>
            </a:pPr>
            <a:fld id="{8A02002F-36B9-4F2F-A2C3-5E0234098ED2}" type="slidenum">
              <a:rPr lang="en-GB" smtClean="0"/>
              <a:pPr>
                <a:defRPr/>
              </a:pPr>
              <a:t>12</a:t>
            </a:fld>
            <a:endParaRPr lang="en-GB"/>
          </a:p>
        </p:txBody>
      </p:sp>
    </p:spTree>
    <p:extLst>
      <p:ext uri="{BB962C8B-B14F-4D97-AF65-F5344CB8AC3E}">
        <p14:creationId xmlns:p14="http://schemas.microsoft.com/office/powerpoint/2010/main" val="1715894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equations</a:t>
            </a:r>
            <a:r>
              <a:rPr lang="en-US" baseline="0" dirty="0"/>
              <a:t> good for systems with dominant strong Line of Sight (satellite and microwave p2p </a:t>
            </a:r>
            <a:r>
              <a:rPr lang="en-US" baseline="0" dirty="0" err="1"/>
              <a:t>comms</a:t>
            </a:r>
            <a:r>
              <a:rPr lang="mr-IN" baseline="0" dirty="0"/>
              <a:t>…</a:t>
            </a:r>
            <a:r>
              <a:rPr lang="en-GB" baseline="0" dirty="0"/>
              <a:t>where </a:t>
            </a:r>
            <a:r>
              <a:rPr lang="en-GB" baseline="0" dirty="0" err="1"/>
              <a:t>multipaths</a:t>
            </a:r>
            <a:r>
              <a:rPr lang="en-GB" baseline="0" dirty="0"/>
              <a:t> with mobile radio apps not that good</a:t>
            </a:r>
            <a:endParaRPr lang="en-US" dirty="0"/>
          </a:p>
        </p:txBody>
      </p:sp>
      <p:sp>
        <p:nvSpPr>
          <p:cNvPr id="4" name="Slide Number Placeholder 3"/>
          <p:cNvSpPr>
            <a:spLocks noGrp="1"/>
          </p:cNvSpPr>
          <p:nvPr>
            <p:ph type="sldNum" sz="quarter" idx="10"/>
          </p:nvPr>
        </p:nvSpPr>
        <p:spPr/>
        <p:txBody>
          <a:bodyPr/>
          <a:lstStyle/>
          <a:p>
            <a:pPr>
              <a:defRPr/>
            </a:pPr>
            <a:fld id="{8A02002F-36B9-4F2F-A2C3-5E0234098ED2}" type="slidenum">
              <a:rPr lang="en-GB" smtClean="0"/>
              <a:pPr>
                <a:defRPr/>
              </a:pPr>
              <a:t>13</a:t>
            </a:fld>
            <a:endParaRPr lang="en-GB"/>
          </a:p>
        </p:txBody>
      </p:sp>
    </p:spTree>
    <p:extLst>
      <p:ext uri="{BB962C8B-B14F-4D97-AF65-F5344CB8AC3E}">
        <p14:creationId xmlns:p14="http://schemas.microsoft.com/office/powerpoint/2010/main" val="1963901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equations</a:t>
            </a:r>
            <a:r>
              <a:rPr lang="en-US" baseline="0" dirty="0"/>
              <a:t> good for systems with dominant strong Line of Sight (satellite and microwave p2p </a:t>
            </a:r>
            <a:r>
              <a:rPr lang="en-US" baseline="0" dirty="0" err="1"/>
              <a:t>comms</a:t>
            </a:r>
            <a:r>
              <a:rPr lang="mr-IN" baseline="0" dirty="0"/>
              <a:t>…</a:t>
            </a:r>
            <a:r>
              <a:rPr lang="en-GB" baseline="0" dirty="0"/>
              <a:t>where </a:t>
            </a:r>
            <a:r>
              <a:rPr lang="en-GB" baseline="0" dirty="0" err="1"/>
              <a:t>multipaths</a:t>
            </a:r>
            <a:r>
              <a:rPr lang="en-GB" baseline="0" dirty="0"/>
              <a:t> with mobile radio apps not that good</a:t>
            </a:r>
            <a:endParaRPr lang="en-US" dirty="0"/>
          </a:p>
        </p:txBody>
      </p:sp>
      <p:sp>
        <p:nvSpPr>
          <p:cNvPr id="4" name="Slide Number Placeholder 3"/>
          <p:cNvSpPr>
            <a:spLocks noGrp="1"/>
          </p:cNvSpPr>
          <p:nvPr>
            <p:ph type="sldNum" sz="quarter" idx="10"/>
          </p:nvPr>
        </p:nvSpPr>
        <p:spPr/>
        <p:txBody>
          <a:bodyPr/>
          <a:lstStyle/>
          <a:p>
            <a:pPr>
              <a:defRPr/>
            </a:pPr>
            <a:fld id="{8A02002F-36B9-4F2F-A2C3-5E0234098ED2}" type="slidenum">
              <a:rPr lang="en-GB" smtClean="0"/>
              <a:pPr>
                <a:defRPr/>
              </a:pPr>
              <a:t>14</a:t>
            </a:fld>
            <a:endParaRPr lang="en-GB"/>
          </a:p>
        </p:txBody>
      </p:sp>
    </p:spTree>
    <p:extLst>
      <p:ext uri="{BB962C8B-B14F-4D97-AF65-F5344CB8AC3E}">
        <p14:creationId xmlns:p14="http://schemas.microsoft.com/office/powerpoint/2010/main" val="1335484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Frequency is rate of change of phase</a:t>
            </a:r>
          </a:p>
        </p:txBody>
      </p:sp>
      <p:sp>
        <p:nvSpPr>
          <p:cNvPr id="4" name="Slide Number Placeholder 3"/>
          <p:cNvSpPr>
            <a:spLocks noGrp="1"/>
          </p:cNvSpPr>
          <p:nvPr>
            <p:ph type="sldNum" sz="quarter" idx="10"/>
          </p:nvPr>
        </p:nvSpPr>
        <p:spPr/>
        <p:txBody>
          <a:bodyPr/>
          <a:lstStyle/>
          <a:p>
            <a:pPr>
              <a:defRPr/>
            </a:pPr>
            <a:fld id="{8A02002F-36B9-4F2F-A2C3-5E0234098ED2}" type="slidenum">
              <a:rPr lang="en-GB" smtClean="0"/>
              <a:pPr>
                <a:defRPr/>
              </a:pPr>
              <a:t>23</a:t>
            </a:fld>
            <a:endParaRPr lang="en-GB"/>
          </a:p>
        </p:txBody>
      </p:sp>
    </p:spTree>
    <p:extLst>
      <p:ext uri="{BB962C8B-B14F-4D97-AF65-F5344CB8AC3E}">
        <p14:creationId xmlns:p14="http://schemas.microsoft.com/office/powerpoint/2010/main" val="623223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Frequency is rate of change of phase</a:t>
            </a:r>
          </a:p>
        </p:txBody>
      </p:sp>
      <p:sp>
        <p:nvSpPr>
          <p:cNvPr id="4" name="Slide Number Placeholder 3"/>
          <p:cNvSpPr>
            <a:spLocks noGrp="1"/>
          </p:cNvSpPr>
          <p:nvPr>
            <p:ph type="sldNum" sz="quarter" idx="10"/>
          </p:nvPr>
        </p:nvSpPr>
        <p:spPr/>
        <p:txBody>
          <a:bodyPr/>
          <a:lstStyle/>
          <a:p>
            <a:pPr>
              <a:defRPr/>
            </a:pPr>
            <a:fld id="{8A02002F-36B9-4F2F-A2C3-5E0234098ED2}" type="slidenum">
              <a:rPr lang="en-GB" smtClean="0"/>
              <a:pPr>
                <a:defRPr/>
              </a:pPr>
              <a:t>24</a:t>
            </a:fld>
            <a:endParaRPr lang="en-GB"/>
          </a:p>
        </p:txBody>
      </p:sp>
    </p:spTree>
    <p:extLst>
      <p:ext uri="{BB962C8B-B14F-4D97-AF65-F5344CB8AC3E}">
        <p14:creationId xmlns:p14="http://schemas.microsoft.com/office/powerpoint/2010/main" val="2010038422"/>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le Slide">
    <p:spTree>
      <p:nvGrpSpPr>
        <p:cNvPr id="1" name=""/>
        <p:cNvGrpSpPr/>
        <p:nvPr/>
      </p:nvGrpSpPr>
      <p:grpSpPr>
        <a:xfrm>
          <a:off x="0" y="0"/>
          <a:ext cx="0" cy="0"/>
          <a:chOff x="0" y="0"/>
          <a:chExt cx="0" cy="0"/>
        </a:xfrm>
      </p:grpSpPr>
      <p:pic>
        <p:nvPicPr>
          <p:cNvPr id="2" name="Picture 4" descr="Logo-white-transpgif"/>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81050" y="-819150"/>
            <a:ext cx="969433" cy="2403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5" descr="UoB-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5652" y="549275"/>
            <a:ext cx="3600449" cy="784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6" descr="City panoram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162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Box 8"/>
          <p:cNvSpPr txBox="1">
            <a:spLocks noChangeArrowheads="1"/>
          </p:cNvSpPr>
          <p:nvPr userDrawn="1"/>
        </p:nvSpPr>
        <p:spPr bwMode="auto">
          <a:xfrm>
            <a:off x="857251" y="5897563"/>
            <a:ext cx="8199967" cy="366712"/>
          </a:xfrm>
          <a:prstGeom prst="rect">
            <a:avLst/>
          </a:prstGeom>
          <a:noFill/>
          <a:ln w="9525">
            <a:noFill/>
            <a:miter lim="800000"/>
            <a:headEnd/>
            <a:tailEnd/>
          </a:ln>
          <a:effectLst/>
        </p:spPr>
        <p:txBody>
          <a:bodyPr>
            <a:spAutoFit/>
          </a:bodyPr>
          <a:lstStyle/>
          <a:p>
            <a:pPr>
              <a:spcBef>
                <a:spcPct val="50000"/>
              </a:spcBef>
              <a:defRPr/>
            </a:pPr>
            <a:endParaRPr lang="en-US"/>
          </a:p>
        </p:txBody>
      </p:sp>
      <p:pic>
        <p:nvPicPr>
          <p:cNvPr id="8" name="Picture 11" descr="footer-crest-template cropped"/>
          <p:cNvPicPr>
            <a:picLocks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473876" y="5989360"/>
            <a:ext cx="3742267" cy="90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15681" y="278204"/>
            <a:ext cx="3445052" cy="1114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4" descr="footer-crest-template cropped"/>
          <p:cNvPicPr>
            <a:picLocks noChangeAspect="1" noChangeArrowheads="1"/>
          </p:cNvPicPr>
          <p:nvPr userDrawn="1"/>
        </p:nvPicPr>
        <p:blipFill rotWithShape="1">
          <a:blip r:embed="rId7" cstate="print">
            <a:extLst>
              <a:ext uri="{BEBA8EAE-BF5A-486C-A8C5-ECC9F3942E4B}">
                <a14:imgProps xmlns:a14="http://schemas.microsoft.com/office/drawing/2010/main">
                  <a14:imgLayer r:embed="rId8">
                    <a14:imgEffect>
                      <a14:colorTemperature colorTemp="6000"/>
                    </a14:imgEffect>
                  </a14:imgLayer>
                </a14:imgProps>
              </a:ext>
              <a:ext uri="{28A0092B-C50C-407E-A947-70E740481C1C}">
                <a14:useLocalDpi xmlns:a14="http://schemas.microsoft.com/office/drawing/2010/main" val="0"/>
              </a:ext>
            </a:extLst>
          </a:blip>
          <a:srcRect r="64419"/>
          <a:stretch/>
        </p:blipFill>
        <p:spPr bwMode="auto">
          <a:xfrm>
            <a:off x="4268" y="5989361"/>
            <a:ext cx="8524841" cy="899999"/>
          </a:xfrm>
          <a:prstGeom prst="rect">
            <a:avLst/>
          </a:prstGeom>
          <a:solidFill>
            <a:srgbClr val="2233B1"/>
          </a:solidFill>
          <a:ln>
            <a:noFill/>
          </a:ln>
        </p:spPr>
      </p:pic>
    </p:spTree>
    <p:extLst>
      <p:ext uri="{BB962C8B-B14F-4D97-AF65-F5344CB8AC3E}">
        <p14:creationId xmlns:p14="http://schemas.microsoft.com/office/powerpoint/2010/main" val="1813100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10" name="Picture 4" descr="footer-crest-template cropped"/>
          <p:cNvPicPr>
            <a:picLocks noChangeAspect="1" noChangeArrowheads="1"/>
          </p:cNvPicPr>
          <p:nvPr userDrawn="1"/>
        </p:nvPicPr>
        <p:blipFill rotWithShape="1">
          <a:blip r:embed="rId2" cstate="print">
            <a:extLst>
              <a:ext uri="{BEBA8EAE-BF5A-486C-A8C5-ECC9F3942E4B}">
                <a14:imgProps xmlns:a14="http://schemas.microsoft.com/office/drawing/2010/main">
                  <a14:imgLayer r:embed="rId3">
                    <a14:imgEffect>
                      <a14:colorTemperature colorTemp="6000"/>
                    </a14:imgEffect>
                  </a14:imgLayer>
                </a14:imgProps>
              </a:ext>
              <a:ext uri="{28A0092B-C50C-407E-A947-70E740481C1C}">
                <a14:useLocalDpi xmlns:a14="http://schemas.microsoft.com/office/drawing/2010/main" val="0"/>
              </a:ext>
            </a:extLst>
          </a:blip>
          <a:srcRect r="64419"/>
          <a:stretch/>
        </p:blipFill>
        <p:spPr bwMode="auto">
          <a:xfrm>
            <a:off x="4268" y="5989361"/>
            <a:ext cx="8524841" cy="899999"/>
          </a:xfrm>
          <a:prstGeom prst="rect">
            <a:avLst/>
          </a:prstGeom>
          <a:solidFill>
            <a:srgbClr val="2233B1"/>
          </a:solidFill>
          <a:ln>
            <a:noFill/>
          </a:ln>
        </p:spPr>
      </p:pic>
      <p:sp>
        <p:nvSpPr>
          <p:cNvPr id="4" name="Text Box 8"/>
          <p:cNvSpPr txBox="1">
            <a:spLocks noChangeArrowheads="1"/>
          </p:cNvSpPr>
          <p:nvPr userDrawn="1"/>
        </p:nvSpPr>
        <p:spPr bwMode="auto">
          <a:xfrm>
            <a:off x="857251" y="5897563"/>
            <a:ext cx="8199967" cy="366712"/>
          </a:xfrm>
          <a:prstGeom prst="rect">
            <a:avLst/>
          </a:prstGeom>
          <a:noFill/>
          <a:ln w="9525">
            <a:noFill/>
            <a:miter lim="800000"/>
            <a:headEnd/>
            <a:tailEnd/>
          </a:ln>
          <a:effectLst/>
        </p:spPr>
        <p:txBody>
          <a:bodyPr>
            <a:spAutoFit/>
          </a:bodyPr>
          <a:lstStyle/>
          <a:p>
            <a:pPr>
              <a:spcBef>
                <a:spcPct val="50000"/>
              </a:spcBef>
              <a:defRPr/>
            </a:pPr>
            <a:endParaRPr lang="en-US"/>
          </a:p>
        </p:txBody>
      </p:sp>
      <p:sp>
        <p:nvSpPr>
          <p:cNvPr id="8" name="Text Box 14"/>
          <p:cNvSpPr txBox="1">
            <a:spLocks noChangeArrowheads="1"/>
          </p:cNvSpPr>
          <p:nvPr userDrawn="1"/>
        </p:nvSpPr>
        <p:spPr bwMode="auto">
          <a:xfrm>
            <a:off x="467784" y="6111290"/>
            <a:ext cx="7981949" cy="920765"/>
          </a:xfrm>
          <a:prstGeom prst="rect">
            <a:avLst/>
          </a:prstGeom>
          <a:noFill/>
          <a:ln w="9525">
            <a:noFill/>
            <a:miter lim="800000"/>
            <a:headEnd/>
            <a:tailEnd/>
          </a:ln>
          <a:effectLst/>
        </p:spPr>
        <p:txBody>
          <a:bodyPr wrap="square">
            <a:spAutoFit/>
          </a:bodyPr>
          <a:lstStyle/>
          <a:p>
            <a:pPr>
              <a:spcBef>
                <a:spcPct val="50000"/>
              </a:spcBef>
              <a:defRPr/>
            </a:pPr>
            <a:r>
              <a:rPr lang="en-GB" sz="1600">
                <a:solidFill>
                  <a:schemeClr val="bg1"/>
                </a:solidFill>
              </a:rPr>
              <a:t>Communication Systems &amp; Networks Group</a:t>
            </a:r>
          </a:p>
          <a:p>
            <a:pPr marL="0" marR="0" indent="0" algn="l" defTabSz="914400" rtl="0" eaLnBrk="1" fontAlgn="base" latinLnBrk="0" hangingPunct="1">
              <a:lnSpc>
                <a:spcPct val="100000"/>
              </a:lnSpc>
              <a:spcBef>
                <a:spcPts val="300"/>
              </a:spcBef>
              <a:spcAft>
                <a:spcPct val="0"/>
              </a:spcAft>
              <a:buClrTx/>
              <a:buSzTx/>
              <a:buFontTx/>
              <a:buNone/>
              <a:tabLst/>
              <a:defRPr/>
            </a:pPr>
            <a:r>
              <a:rPr lang="en-GB" sz="1600">
                <a:solidFill>
                  <a:schemeClr val="bg1"/>
                </a:solidFill>
              </a:rPr>
              <a:t>University of Bristol  © CSN Group 2018</a:t>
            </a:r>
          </a:p>
          <a:p>
            <a:pPr>
              <a:spcBef>
                <a:spcPts val="300"/>
              </a:spcBef>
              <a:defRPr/>
            </a:pPr>
            <a:endParaRPr lang="en-GB" sz="1600">
              <a:solidFill>
                <a:schemeClr val="bg1"/>
              </a:solidFill>
            </a:endParaRPr>
          </a:p>
        </p:txBody>
      </p:sp>
      <p:sp>
        <p:nvSpPr>
          <p:cNvPr id="2" name="Title 1"/>
          <p:cNvSpPr>
            <a:spLocks noGrp="1"/>
          </p:cNvSpPr>
          <p:nvPr userDrawn="1">
            <p:ph type="title"/>
          </p:nvPr>
        </p:nvSpPr>
        <p:spPr/>
        <p:txBody>
          <a:bodyPr/>
          <a:lstStyle/>
          <a:p>
            <a:r>
              <a:rPr lang="en-US"/>
              <a:t>Click to edit Master title style</a:t>
            </a:r>
            <a:endParaRPr lang="en-GB"/>
          </a:p>
        </p:txBody>
      </p:sp>
      <p:sp>
        <p:nvSpPr>
          <p:cNvPr id="3" name="Content Placeholder 2"/>
          <p:cNvSpPr>
            <a:spLocks noGrp="1"/>
          </p:cNvSpPr>
          <p:nvPr userDrawn="1">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7"/>
          <p:cNvSpPr>
            <a:spLocks noGrp="1" noChangeArrowheads="1"/>
          </p:cNvSpPr>
          <p:nvPr userDrawn="1">
            <p:ph type="sldNum" sz="quarter" idx="10"/>
          </p:nvPr>
        </p:nvSpPr>
        <p:spPr>
          <a:xfrm>
            <a:off x="-48603" y="6528721"/>
            <a:ext cx="685800" cy="476250"/>
          </a:xfrm>
          <a:prstGeom prst="rect">
            <a:avLst/>
          </a:prstGeom>
        </p:spPr>
        <p:txBody>
          <a:bodyPr/>
          <a:lstStyle>
            <a:lvl1pPr>
              <a:defRPr>
                <a:solidFill>
                  <a:schemeClr val="bg1"/>
                </a:solidFill>
                <a:latin typeface="Arial" charset="0"/>
              </a:defRPr>
            </a:lvl1pPr>
          </a:lstStyle>
          <a:p>
            <a:pPr>
              <a:defRPr/>
            </a:pPr>
            <a:fld id="{069A18A3-0959-4526-9875-EC4318979250}" type="slidenum">
              <a:rPr lang="en-GB" smtClean="0"/>
              <a:pPr>
                <a:defRPr/>
              </a:pPr>
              <a:t>‹#›</a:t>
            </a:fld>
            <a:endParaRPr lang="en-GB"/>
          </a:p>
        </p:txBody>
      </p:sp>
      <p:pic>
        <p:nvPicPr>
          <p:cNvPr id="11" name="Picture 11" descr="footer-crest-template cropped"/>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73876" y="5989360"/>
            <a:ext cx="3742267" cy="90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47787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70" name="Group 2"/>
          <p:cNvGrpSpPr>
            <a:grpSpLocks/>
          </p:cNvGrpSpPr>
          <p:nvPr/>
        </p:nvGrpSpPr>
        <p:grpSpPr bwMode="auto">
          <a:xfrm>
            <a:off x="0" y="5932488"/>
            <a:ext cx="12192000" cy="939800"/>
            <a:chOff x="0" y="3737"/>
            <a:chExt cx="5760" cy="592"/>
          </a:xfrm>
        </p:grpSpPr>
        <p:sp>
          <p:nvSpPr>
            <p:cNvPr id="2" name="Rectangle 3"/>
            <p:cNvSpPr>
              <a:spLocks noChangeArrowheads="1"/>
            </p:cNvSpPr>
            <p:nvPr/>
          </p:nvSpPr>
          <p:spPr bwMode="auto">
            <a:xfrm>
              <a:off x="0" y="3737"/>
              <a:ext cx="5760" cy="592"/>
            </a:xfrm>
            <a:prstGeom prst="rect">
              <a:avLst/>
            </a:prstGeom>
            <a:solidFill>
              <a:srgbClr val="2858BB"/>
            </a:solidFill>
            <a:ln w="9525">
              <a:noFill/>
              <a:miter lim="800000"/>
              <a:headEnd/>
              <a:tailEnd/>
            </a:ln>
            <a:effectLst/>
          </p:spPr>
          <p:txBody>
            <a:bodyPr wrap="none" anchor="ctr"/>
            <a:lstStyle/>
            <a:p>
              <a:pPr>
                <a:defRPr/>
              </a:pPr>
              <a:endParaRPr lang="en-GB"/>
            </a:p>
          </p:txBody>
        </p:sp>
        <p:pic>
          <p:nvPicPr>
            <p:cNvPr id="7176" name="Picture 4" descr="footer-crest-template cropp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2" y="3776"/>
              <a:ext cx="1768"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7171" name="Rectangle 5"/>
          <p:cNvSpPr>
            <a:spLocks noGrp="1" noChangeArrowheads="1"/>
          </p:cNvSpPr>
          <p:nvPr>
            <p:ph type="title"/>
          </p:nvPr>
        </p:nvSpPr>
        <p:spPr bwMode="auto">
          <a:xfrm>
            <a:off x="609601" y="274638"/>
            <a:ext cx="11377084"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t>Click to edit Master title style</a:t>
            </a:r>
          </a:p>
        </p:txBody>
      </p:sp>
      <p:sp>
        <p:nvSpPr>
          <p:cNvPr id="7172" name="Rectangle 6"/>
          <p:cNvSpPr>
            <a:spLocks noGrp="1" noChangeArrowheads="1"/>
          </p:cNvSpPr>
          <p:nvPr>
            <p:ph type="body" idx="1"/>
          </p:nvPr>
        </p:nvSpPr>
        <p:spPr bwMode="auto">
          <a:xfrm>
            <a:off x="609600" y="1600200"/>
            <a:ext cx="10972800" cy="427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p:txBody>
      </p:sp>
    </p:spTree>
  </p:cSld>
  <p:clrMap bg1="lt1" tx1="dk1" bg2="lt2" tx2="dk2" accent1="accent1" accent2="accent2" accent3="accent3" accent4="accent4" accent5="accent5" accent6="accent6" hlink="hlink" folHlink="folHlink"/>
  <p:sldLayoutIdLst>
    <p:sldLayoutId id="2147485307" r:id="rId1"/>
    <p:sldLayoutId id="2147485308" r:id="rId2"/>
  </p:sldLayoutIdLst>
  <p:hf hdr="0" ftr="0" dt="0"/>
  <p:txStyles>
    <p:titleStyle>
      <a:lvl1pPr marL="441325" indent="-441325" algn="l" rtl="0" eaLnBrk="0" fontAlgn="base" hangingPunct="0">
        <a:spcBef>
          <a:spcPct val="0"/>
        </a:spcBef>
        <a:spcAft>
          <a:spcPct val="0"/>
        </a:spcAft>
        <a:buBlip>
          <a:blip r:embed="rId5"/>
        </a:buBlip>
        <a:defRPr sz="4400">
          <a:solidFill>
            <a:srgbClr val="B01C2E"/>
          </a:solidFill>
          <a:latin typeface="+mj-lt"/>
          <a:ea typeface="+mj-ea"/>
          <a:cs typeface="+mj-cs"/>
        </a:defRPr>
      </a:lvl1pPr>
      <a:lvl2pPr marL="441325" indent="-441325" algn="l" rtl="0" eaLnBrk="0" fontAlgn="base" hangingPunct="0">
        <a:spcBef>
          <a:spcPct val="0"/>
        </a:spcBef>
        <a:spcAft>
          <a:spcPct val="0"/>
        </a:spcAft>
        <a:buBlip>
          <a:blip r:embed="rId5"/>
        </a:buBlip>
        <a:defRPr sz="4400">
          <a:solidFill>
            <a:srgbClr val="B01C2E"/>
          </a:solidFill>
          <a:latin typeface="Arial" charset="0"/>
        </a:defRPr>
      </a:lvl2pPr>
      <a:lvl3pPr marL="441325" indent="-441325" algn="l" rtl="0" eaLnBrk="0" fontAlgn="base" hangingPunct="0">
        <a:spcBef>
          <a:spcPct val="0"/>
        </a:spcBef>
        <a:spcAft>
          <a:spcPct val="0"/>
        </a:spcAft>
        <a:buBlip>
          <a:blip r:embed="rId5"/>
        </a:buBlip>
        <a:defRPr sz="4400">
          <a:solidFill>
            <a:srgbClr val="B01C2E"/>
          </a:solidFill>
          <a:latin typeface="Arial" charset="0"/>
        </a:defRPr>
      </a:lvl3pPr>
      <a:lvl4pPr marL="441325" indent="-441325" algn="l" rtl="0" eaLnBrk="0" fontAlgn="base" hangingPunct="0">
        <a:spcBef>
          <a:spcPct val="0"/>
        </a:spcBef>
        <a:spcAft>
          <a:spcPct val="0"/>
        </a:spcAft>
        <a:buBlip>
          <a:blip r:embed="rId5"/>
        </a:buBlip>
        <a:defRPr sz="4400">
          <a:solidFill>
            <a:srgbClr val="B01C2E"/>
          </a:solidFill>
          <a:latin typeface="Arial" charset="0"/>
        </a:defRPr>
      </a:lvl4pPr>
      <a:lvl5pPr marL="441325" indent="-441325" algn="l" rtl="0" eaLnBrk="0" fontAlgn="base" hangingPunct="0">
        <a:spcBef>
          <a:spcPct val="0"/>
        </a:spcBef>
        <a:spcAft>
          <a:spcPct val="0"/>
        </a:spcAft>
        <a:buBlip>
          <a:blip r:embed="rId5"/>
        </a:buBlip>
        <a:defRPr sz="4400">
          <a:solidFill>
            <a:srgbClr val="B01C2E"/>
          </a:solidFill>
          <a:latin typeface="Arial" charset="0"/>
        </a:defRPr>
      </a:lvl5pPr>
      <a:lvl6pPr marL="898525" indent="-441325" algn="l" rtl="0" fontAlgn="base">
        <a:spcBef>
          <a:spcPct val="0"/>
        </a:spcBef>
        <a:spcAft>
          <a:spcPct val="0"/>
        </a:spcAft>
        <a:buBlip>
          <a:blip r:embed="rId5"/>
        </a:buBlip>
        <a:defRPr sz="4400">
          <a:solidFill>
            <a:srgbClr val="B01C2E"/>
          </a:solidFill>
          <a:latin typeface="Arial" charset="0"/>
        </a:defRPr>
      </a:lvl6pPr>
      <a:lvl7pPr marL="1355725" indent="-441325" algn="l" rtl="0" fontAlgn="base">
        <a:spcBef>
          <a:spcPct val="0"/>
        </a:spcBef>
        <a:spcAft>
          <a:spcPct val="0"/>
        </a:spcAft>
        <a:buBlip>
          <a:blip r:embed="rId5"/>
        </a:buBlip>
        <a:defRPr sz="4400">
          <a:solidFill>
            <a:srgbClr val="B01C2E"/>
          </a:solidFill>
          <a:latin typeface="Arial" charset="0"/>
        </a:defRPr>
      </a:lvl7pPr>
      <a:lvl8pPr marL="1812925" indent="-441325" algn="l" rtl="0" fontAlgn="base">
        <a:spcBef>
          <a:spcPct val="0"/>
        </a:spcBef>
        <a:spcAft>
          <a:spcPct val="0"/>
        </a:spcAft>
        <a:buBlip>
          <a:blip r:embed="rId5"/>
        </a:buBlip>
        <a:defRPr sz="4400">
          <a:solidFill>
            <a:srgbClr val="B01C2E"/>
          </a:solidFill>
          <a:latin typeface="Arial" charset="0"/>
        </a:defRPr>
      </a:lvl8pPr>
      <a:lvl9pPr marL="2270125" indent="-441325" algn="l" rtl="0" fontAlgn="base">
        <a:spcBef>
          <a:spcPct val="0"/>
        </a:spcBef>
        <a:spcAft>
          <a:spcPct val="0"/>
        </a:spcAft>
        <a:buBlip>
          <a:blip r:embed="rId5"/>
        </a:buBlip>
        <a:defRPr sz="4400">
          <a:solidFill>
            <a:srgbClr val="B01C2E"/>
          </a:solidFill>
          <a:latin typeface="Arial" charset="0"/>
        </a:defRPr>
      </a:lvl9pPr>
    </p:titleStyle>
    <p:bodyStyle>
      <a:lvl1pPr marL="342900" indent="-342900" algn="l" rtl="0" eaLnBrk="0" fontAlgn="base" hangingPunct="0">
        <a:spcBef>
          <a:spcPct val="20000"/>
        </a:spcBef>
        <a:spcAft>
          <a:spcPct val="0"/>
        </a:spcAft>
        <a:buClr>
          <a:srgbClr val="2858BB"/>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2858BB"/>
        </a:buClr>
        <a:buChar char="•"/>
        <a:defRPr sz="2800">
          <a:solidFill>
            <a:schemeClr val="tx1"/>
          </a:solidFill>
          <a:latin typeface="+mn-lt"/>
        </a:defRPr>
      </a:lvl2pPr>
      <a:lvl3pPr marL="1143000" indent="-228600" algn="l" rtl="0" eaLnBrk="0" fontAlgn="base" hangingPunct="0">
        <a:spcBef>
          <a:spcPct val="20000"/>
        </a:spcBef>
        <a:spcAft>
          <a:spcPct val="0"/>
        </a:spcAft>
        <a:buClr>
          <a:srgbClr val="2858BB"/>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51.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201.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210.png"/></Relationships>
</file>

<file path=ppt/slides/_rels/slide22.xml.rels><?xml version="1.0" encoding="UTF-8" standalone="yes"?>
<Relationships xmlns="http://schemas.openxmlformats.org/package/2006/relationships"><Relationship Id="rId3"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www.youtube.com/watch?v=qWQ3S1tDVSY"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16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20.pn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00.png"/><Relationship Id="rId4" Type="http://schemas.openxmlformats.org/officeDocument/2006/relationships/image" Target="../media/image1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subTitle" idx="4294967295"/>
          </p:nvPr>
        </p:nvSpPr>
        <p:spPr>
          <a:xfrm>
            <a:off x="-1" y="1944886"/>
            <a:ext cx="12191999" cy="3357563"/>
          </a:xfrm>
        </p:spPr>
        <p:txBody>
          <a:bodyPr anchor="ctr"/>
          <a:lstStyle/>
          <a:p>
            <a:pPr marL="0" indent="0" algn="ctr">
              <a:lnSpc>
                <a:spcPts val="5500"/>
              </a:lnSpc>
              <a:spcBef>
                <a:spcPct val="0"/>
              </a:spcBef>
              <a:buNone/>
            </a:pPr>
            <a:r>
              <a:rPr lang="en-US" sz="4400" b="1" dirty="0" err="1">
                <a:solidFill>
                  <a:srgbClr val="B01C2E"/>
                </a:solidFill>
              </a:rPr>
              <a:t>Radiowave</a:t>
            </a:r>
            <a:r>
              <a:rPr lang="en-US" sz="4400" b="1" dirty="0">
                <a:solidFill>
                  <a:srgbClr val="B01C2E"/>
                </a:solidFill>
              </a:rPr>
              <a:t> propagation</a:t>
            </a:r>
          </a:p>
          <a:p>
            <a:pPr marL="0" indent="0" algn="ctr">
              <a:spcBef>
                <a:spcPct val="0"/>
              </a:spcBef>
              <a:buNone/>
            </a:pPr>
            <a:br>
              <a:rPr lang="en-US" sz="4400" b="1" dirty="0">
                <a:solidFill>
                  <a:srgbClr val="B01C2E"/>
                </a:solidFill>
              </a:rPr>
            </a:br>
            <a:endParaRPr lang="en-US" sz="4000" i="1" dirty="0">
              <a:solidFill>
                <a:srgbClr val="B01C2E"/>
              </a:solidFill>
            </a:endParaRPr>
          </a:p>
        </p:txBody>
      </p:sp>
      <p:sp>
        <p:nvSpPr>
          <p:cNvPr id="7" name="Rectangle 3"/>
          <p:cNvSpPr txBox="1">
            <a:spLocks noChangeArrowheads="1"/>
          </p:cNvSpPr>
          <p:nvPr/>
        </p:nvSpPr>
        <p:spPr bwMode="auto">
          <a:xfrm>
            <a:off x="-1" y="3075709"/>
            <a:ext cx="12192000" cy="883393"/>
          </a:xfrm>
          <a:prstGeom prst="rect">
            <a:avLst/>
          </a:prstGeom>
          <a:noFill/>
          <a:ln w="9525">
            <a:noFill/>
            <a:miter lim="800000"/>
            <a:headEnd/>
            <a:tailEnd/>
          </a:ln>
        </p:spPr>
        <p:txBody>
          <a:bodyPr/>
          <a:lstStyle/>
          <a:p>
            <a:pPr marL="342900" indent="-342900" algn="ctr">
              <a:spcBef>
                <a:spcPct val="20000"/>
              </a:spcBef>
              <a:buClr>
                <a:srgbClr val="2858BB"/>
              </a:buClr>
              <a:defRPr/>
            </a:pPr>
            <a:endParaRPr lang="en-GB" sz="3200" kern="0" dirty="0">
              <a:latin typeface="+mn-lt"/>
            </a:endParaRPr>
          </a:p>
          <a:p>
            <a:pPr marL="342900" indent="-342900" algn="ctr">
              <a:spcBef>
                <a:spcPct val="20000"/>
              </a:spcBef>
              <a:buClr>
                <a:srgbClr val="2858BB"/>
              </a:buClr>
              <a:defRPr/>
            </a:pPr>
            <a:endParaRPr lang="en-GB" sz="1200" kern="0" dirty="0">
              <a:latin typeface="+mn-lt"/>
            </a:endParaRPr>
          </a:p>
          <a:p>
            <a:pPr marL="342900" indent="-342900" algn="ctr">
              <a:spcBef>
                <a:spcPct val="20000"/>
              </a:spcBef>
              <a:buClr>
                <a:srgbClr val="2858BB"/>
              </a:buClr>
              <a:defRPr/>
            </a:pPr>
            <a:r>
              <a:rPr lang="en-GB" sz="1200" kern="0" dirty="0">
                <a:latin typeface="+mn-lt"/>
              </a:rPr>
              <a:t> </a:t>
            </a:r>
          </a:p>
          <a:p>
            <a:pPr marL="342900" indent="-342900" algn="ctr">
              <a:spcBef>
                <a:spcPct val="20000"/>
              </a:spcBef>
              <a:buClr>
                <a:srgbClr val="2858BB"/>
              </a:buClr>
              <a:defRPr/>
            </a:pPr>
            <a:endParaRPr lang="en-GB" sz="2000" kern="0" dirty="0">
              <a:latin typeface="+mn-lt"/>
            </a:endParaRPr>
          </a:p>
        </p:txBody>
      </p:sp>
    </p:spTree>
    <p:extLst>
      <p:ext uri="{BB962C8B-B14F-4D97-AF65-F5344CB8AC3E}">
        <p14:creationId xmlns:p14="http://schemas.microsoft.com/office/powerpoint/2010/main" val="1494462659"/>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77084" cy="1143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Free Space Path </a:t>
            </a:r>
            <a:r>
              <a:rPr lang="en-GB"/>
              <a:t>Loss   </a:t>
            </a:r>
            <a:endParaRPr lang="en-GB" dirty="0"/>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10</a:t>
            </a:fld>
            <a:endParaRPr lang="en-GB"/>
          </a:p>
        </p:txBody>
      </p:sp>
      <mc:AlternateContent xmlns:mc="http://schemas.openxmlformats.org/markup-compatibility/2006" xmlns:a14="http://schemas.microsoft.com/office/drawing/2010/main">
        <mc:Choice Requires="a14">
          <p:sp>
            <p:nvSpPr>
              <p:cNvPr id="33" name="Content Placeholder 2"/>
              <p:cNvSpPr txBox="1">
                <a:spLocks/>
              </p:cNvSpPr>
              <p:nvPr/>
            </p:nvSpPr>
            <p:spPr bwMode="auto">
              <a:xfrm>
                <a:off x="134691" y="891878"/>
                <a:ext cx="11863187" cy="1728913"/>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858BB"/>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2858BB"/>
                  </a:buClr>
                  <a:buChar char="•"/>
                  <a:defRPr sz="2800">
                    <a:solidFill>
                      <a:schemeClr val="tx1"/>
                    </a:solidFill>
                    <a:latin typeface="+mn-lt"/>
                  </a:defRPr>
                </a:lvl2pPr>
                <a:lvl3pPr marL="1143000" indent="-228600" algn="l" rtl="0" eaLnBrk="0" fontAlgn="base" hangingPunct="0">
                  <a:spcBef>
                    <a:spcPct val="20000"/>
                  </a:spcBef>
                  <a:spcAft>
                    <a:spcPct val="0"/>
                  </a:spcAft>
                  <a:buClr>
                    <a:srgbClr val="2858BB"/>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GB" sz="2800" kern="0" dirty="0"/>
                  <a:t>Free Space Path Loss (</a:t>
                </a:r>
                <a14:m>
                  <m:oMath xmlns:m="http://schemas.openxmlformats.org/officeDocument/2006/math">
                    <m:f>
                      <m:fPr>
                        <m:type m:val="skw"/>
                        <m:ctrlPr>
                          <a:rPr lang="en-GB" sz="2800" i="1" kern="0" smtClean="0">
                            <a:latin typeface="Cambria Math" panose="02040503050406030204" pitchFamily="18" charset="0"/>
                          </a:rPr>
                        </m:ctrlPr>
                      </m:fPr>
                      <m:num>
                        <m:sSub>
                          <m:sSubPr>
                            <m:ctrlPr>
                              <a:rPr lang="en-US" sz="2800" i="1" kern="0" smtClean="0">
                                <a:latin typeface="Cambria Math" panose="02040503050406030204" pitchFamily="18" charset="0"/>
                              </a:rPr>
                            </m:ctrlPr>
                          </m:sSubPr>
                          <m:e>
                            <m:r>
                              <a:rPr lang="en-GB" sz="2800" b="0" i="1" kern="0" smtClean="0">
                                <a:latin typeface="Cambria Math" charset="0"/>
                              </a:rPr>
                              <m:t>𝑃</m:t>
                            </m:r>
                          </m:e>
                          <m:sub>
                            <m:r>
                              <a:rPr lang="en-GB" sz="2800" b="0" i="1" kern="0" smtClean="0">
                                <a:latin typeface="Cambria Math" charset="0"/>
                              </a:rPr>
                              <m:t>𝑇</m:t>
                            </m:r>
                          </m:sub>
                        </m:sSub>
                      </m:num>
                      <m:den>
                        <m:sSub>
                          <m:sSubPr>
                            <m:ctrlPr>
                              <a:rPr lang="en-US" sz="2800" i="1" kern="0">
                                <a:latin typeface="Cambria Math" panose="02040503050406030204" pitchFamily="18" charset="0"/>
                              </a:rPr>
                            </m:ctrlPr>
                          </m:sSubPr>
                          <m:e>
                            <m:r>
                              <a:rPr lang="en-GB" sz="2800" i="1" kern="0">
                                <a:latin typeface="Cambria Math" charset="0"/>
                              </a:rPr>
                              <m:t>𝑃</m:t>
                            </m:r>
                          </m:e>
                          <m:sub>
                            <m:r>
                              <a:rPr lang="en-GB" sz="2800" b="0" i="1" kern="0" smtClean="0">
                                <a:latin typeface="Cambria Math" charset="0"/>
                              </a:rPr>
                              <m:t>𝑅</m:t>
                            </m:r>
                          </m:sub>
                        </m:sSub>
                      </m:den>
                    </m:f>
                  </m:oMath>
                </a14:m>
                <a:r>
                  <a:rPr lang="en-GB" sz="2800" kern="0" dirty="0"/>
                  <a:t>): shows how large is the transmit power compared to the received one</a:t>
                </a:r>
              </a:p>
              <a:p>
                <a:pPr lvl="1"/>
                <a:r>
                  <a:rPr lang="en-GB" sz="2400" kern="0" dirty="0"/>
                  <a:t>Usually quoted in </a:t>
                </a:r>
                <a:r>
                  <a:rPr lang="en-GB" sz="2400" b="1" kern="0" dirty="0"/>
                  <a:t>dB</a:t>
                </a:r>
              </a:p>
              <a:p>
                <a:pPr lvl="1"/>
                <a:endParaRPr lang="en-US" sz="2400" b="1" kern="0" dirty="0"/>
              </a:p>
            </p:txBody>
          </p:sp>
        </mc:Choice>
        <mc:Fallback xmlns="">
          <p:sp>
            <p:nvSpPr>
              <p:cNvPr id="33" name="Content Placeholder 2"/>
              <p:cNvSpPr txBox="1">
                <a:spLocks noRot="1" noChangeAspect="1" noMove="1" noResize="1" noEditPoints="1" noAdjustHandles="1" noChangeArrowheads="1" noChangeShapeType="1" noTextEdit="1"/>
              </p:cNvSpPr>
              <p:nvPr/>
            </p:nvSpPr>
            <p:spPr bwMode="auto">
              <a:xfrm>
                <a:off x="134691" y="891878"/>
                <a:ext cx="11863187" cy="1728913"/>
              </a:xfrm>
              <a:prstGeom prst="rect">
                <a:avLst/>
              </a:prstGeom>
              <a:blipFill rotWithShape="0">
                <a:blip r:embed="rId2"/>
                <a:stretch>
                  <a:fillRect l="-925" t="-1408"/>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66162"/>
          <a:stretch/>
        </p:blipFill>
        <p:spPr>
          <a:xfrm>
            <a:off x="2414065" y="3396087"/>
            <a:ext cx="6033767" cy="1080052"/>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t="57450"/>
          <a:stretch/>
        </p:blipFill>
        <p:spPr>
          <a:xfrm>
            <a:off x="2427831" y="4476139"/>
            <a:ext cx="6020001" cy="1355055"/>
          </a:xfrm>
          <a:prstGeom prst="rect">
            <a:avLst/>
          </a:prstGeom>
        </p:spPr>
      </p:pic>
      <mc:AlternateContent xmlns:mc="http://schemas.openxmlformats.org/markup-compatibility/2006" xmlns:a14="http://schemas.microsoft.com/office/drawing/2010/main">
        <mc:Choice Requires="a14">
          <p:sp>
            <p:nvSpPr>
              <p:cNvPr id="8" name="Content Placeholder 2"/>
              <p:cNvSpPr txBox="1">
                <a:spLocks/>
              </p:cNvSpPr>
              <p:nvPr/>
            </p:nvSpPr>
            <p:spPr bwMode="auto">
              <a:xfrm>
                <a:off x="134691" y="2903594"/>
                <a:ext cx="11863187" cy="789448"/>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858BB"/>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2858BB"/>
                  </a:buClr>
                  <a:buChar char="•"/>
                  <a:defRPr sz="2800">
                    <a:solidFill>
                      <a:schemeClr val="tx1"/>
                    </a:solidFill>
                    <a:latin typeface="+mn-lt"/>
                  </a:defRPr>
                </a:lvl2pPr>
                <a:lvl3pPr marL="1143000" indent="-228600" algn="l" rtl="0" eaLnBrk="0" fontAlgn="base" hangingPunct="0">
                  <a:spcBef>
                    <a:spcPct val="20000"/>
                  </a:spcBef>
                  <a:spcAft>
                    <a:spcPct val="0"/>
                  </a:spcAft>
                  <a:buClr>
                    <a:srgbClr val="2858BB"/>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GB" sz="2800" kern="0" dirty="0"/>
                  <a:t>Free Space Path Loss (isotropic antennas: </a:t>
                </a:r>
                <a14:m>
                  <m:oMath xmlns:m="http://schemas.openxmlformats.org/officeDocument/2006/math">
                    <m:r>
                      <a:rPr lang="en-GB" sz="2800" i="1" kern="0" dirty="0" smtClean="0">
                        <a:latin typeface="Cambria Math" charset="0"/>
                      </a:rPr>
                      <m:t>𝐺</m:t>
                    </m:r>
                    <m:r>
                      <a:rPr lang="en-GB" sz="2800" i="1" kern="0" dirty="0" smtClean="0">
                        <a:latin typeface="Cambria Math" charset="0"/>
                      </a:rPr>
                      <m:t>=1</m:t>
                    </m:r>
                  </m:oMath>
                </a14:m>
                <a:r>
                  <a:rPr lang="en-GB" sz="2800" kern="0" dirty="0"/>
                  <a:t>):</a:t>
                </a:r>
              </a:p>
            </p:txBody>
          </p:sp>
        </mc:Choice>
        <mc:Fallback xmlns="">
          <p:sp>
            <p:nvSpPr>
              <p:cNvPr id="8" name="Content Placeholder 2"/>
              <p:cNvSpPr txBox="1">
                <a:spLocks noRot="1" noChangeAspect="1" noMove="1" noResize="1" noEditPoints="1" noAdjustHandles="1" noChangeArrowheads="1" noChangeShapeType="1" noTextEdit="1"/>
              </p:cNvSpPr>
              <p:nvPr/>
            </p:nvSpPr>
            <p:spPr bwMode="auto">
              <a:xfrm>
                <a:off x="134691" y="2903594"/>
                <a:ext cx="11863187" cy="789448"/>
              </a:xfrm>
              <a:prstGeom prst="rect">
                <a:avLst/>
              </a:prstGeom>
              <a:blipFill rotWithShape="0">
                <a:blip r:embed="rId4"/>
                <a:stretch>
                  <a:fillRect l="-925" t="-7692"/>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66162"/>
          <a:stretch/>
        </p:blipFill>
        <p:spPr>
          <a:xfrm>
            <a:off x="6158233" y="1635493"/>
            <a:ext cx="6033767" cy="1080052"/>
          </a:xfrm>
          <a:prstGeom prst="rect">
            <a:avLst/>
          </a:prstGeom>
        </p:spPr>
      </p:pic>
    </p:spTree>
    <p:extLst>
      <p:ext uri="{BB962C8B-B14F-4D97-AF65-F5344CB8AC3E}">
        <p14:creationId xmlns:p14="http://schemas.microsoft.com/office/powerpoint/2010/main" val="95293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77084" cy="1143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Propagation Path Loss</a:t>
            </a:r>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11</a:t>
            </a:fld>
            <a:endParaRPr lang="en-GB"/>
          </a:p>
        </p:txBody>
      </p:sp>
      <mc:AlternateContent xmlns:mc="http://schemas.openxmlformats.org/markup-compatibility/2006" xmlns:a14="http://schemas.microsoft.com/office/drawing/2010/main">
        <mc:Choice Requires="a14">
          <p:sp>
            <p:nvSpPr>
              <p:cNvPr id="33" name="Content Placeholder 2"/>
              <p:cNvSpPr txBox="1">
                <a:spLocks/>
              </p:cNvSpPr>
              <p:nvPr/>
            </p:nvSpPr>
            <p:spPr bwMode="auto">
              <a:xfrm>
                <a:off x="134691" y="891878"/>
                <a:ext cx="11863187" cy="1728913"/>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858BB"/>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2858BB"/>
                  </a:buClr>
                  <a:buChar char="•"/>
                  <a:defRPr sz="2800">
                    <a:solidFill>
                      <a:schemeClr val="tx1"/>
                    </a:solidFill>
                    <a:latin typeface="+mn-lt"/>
                  </a:defRPr>
                </a:lvl2pPr>
                <a:lvl3pPr marL="1143000" indent="-228600" algn="l" rtl="0" eaLnBrk="0" fontAlgn="base" hangingPunct="0">
                  <a:spcBef>
                    <a:spcPct val="20000"/>
                  </a:spcBef>
                  <a:spcAft>
                    <a:spcPct val="0"/>
                  </a:spcAft>
                  <a:buClr>
                    <a:srgbClr val="2858BB"/>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GB" sz="2800" kern="0" dirty="0"/>
                  <a:t>Propagation Path Loss (</a:t>
                </a:r>
                <a14:m>
                  <m:oMath xmlns:m="http://schemas.openxmlformats.org/officeDocument/2006/math">
                    <m:f>
                      <m:fPr>
                        <m:type m:val="skw"/>
                        <m:ctrlPr>
                          <a:rPr lang="en-GB" sz="2800" i="1" kern="0" smtClean="0">
                            <a:latin typeface="Cambria Math" panose="02040503050406030204" pitchFamily="18" charset="0"/>
                          </a:rPr>
                        </m:ctrlPr>
                      </m:fPr>
                      <m:num>
                        <m:sSub>
                          <m:sSubPr>
                            <m:ctrlPr>
                              <a:rPr lang="en-US" sz="2800" i="1" kern="0" smtClean="0">
                                <a:latin typeface="Cambria Math" panose="02040503050406030204" pitchFamily="18" charset="0"/>
                              </a:rPr>
                            </m:ctrlPr>
                          </m:sSubPr>
                          <m:e>
                            <m:r>
                              <a:rPr lang="en-GB" sz="2800" b="0" i="1" kern="0" smtClean="0">
                                <a:latin typeface="Cambria Math" charset="0"/>
                              </a:rPr>
                              <m:t>𝑃</m:t>
                            </m:r>
                          </m:e>
                          <m:sub>
                            <m:r>
                              <a:rPr lang="en-GB" sz="2800" b="0" i="1" kern="0" smtClean="0">
                                <a:latin typeface="Cambria Math" charset="0"/>
                              </a:rPr>
                              <m:t>𝑇</m:t>
                            </m:r>
                          </m:sub>
                        </m:sSub>
                      </m:num>
                      <m:den>
                        <m:sSub>
                          <m:sSubPr>
                            <m:ctrlPr>
                              <a:rPr lang="en-US" sz="2800" i="1" kern="0">
                                <a:latin typeface="Cambria Math" panose="02040503050406030204" pitchFamily="18" charset="0"/>
                              </a:rPr>
                            </m:ctrlPr>
                          </m:sSubPr>
                          <m:e>
                            <m:r>
                              <a:rPr lang="en-GB" sz="2800" i="1" kern="0">
                                <a:latin typeface="Cambria Math" charset="0"/>
                              </a:rPr>
                              <m:t>𝑃</m:t>
                            </m:r>
                          </m:e>
                          <m:sub>
                            <m:r>
                              <a:rPr lang="en-GB" sz="2800" b="0" i="1" kern="0" smtClean="0">
                                <a:latin typeface="Cambria Math" charset="0"/>
                              </a:rPr>
                              <m:t>𝑅</m:t>
                            </m:r>
                          </m:sub>
                        </m:sSub>
                      </m:den>
                    </m:f>
                  </m:oMath>
                </a14:m>
                <a:r>
                  <a:rPr lang="en-GB" sz="2800" kern="0" dirty="0"/>
                  <a:t>): shows how large is the transmit power compared to the received one</a:t>
                </a:r>
              </a:p>
              <a:p>
                <a:pPr lvl="1"/>
                <a:r>
                  <a:rPr lang="en-GB" sz="2400" kern="0" dirty="0"/>
                  <a:t>Usually quoted in </a:t>
                </a:r>
                <a:r>
                  <a:rPr lang="en-GB" sz="2400" b="1" kern="0" dirty="0"/>
                  <a:t>dB</a:t>
                </a:r>
              </a:p>
              <a:p>
                <a:pPr lvl="1"/>
                <a:endParaRPr lang="en-US" sz="2400" b="1" kern="0" dirty="0"/>
              </a:p>
            </p:txBody>
          </p:sp>
        </mc:Choice>
        <mc:Fallback xmlns="">
          <p:sp>
            <p:nvSpPr>
              <p:cNvPr id="33" name="Content Placeholder 2"/>
              <p:cNvSpPr txBox="1">
                <a:spLocks noRot="1" noChangeAspect="1" noMove="1" noResize="1" noEditPoints="1" noAdjustHandles="1" noChangeArrowheads="1" noChangeShapeType="1" noTextEdit="1"/>
              </p:cNvSpPr>
              <p:nvPr/>
            </p:nvSpPr>
            <p:spPr bwMode="auto">
              <a:xfrm>
                <a:off x="134691" y="891878"/>
                <a:ext cx="11863187" cy="1728913"/>
              </a:xfrm>
              <a:prstGeom prst="rect">
                <a:avLst/>
              </a:prstGeom>
              <a:blipFill rotWithShape="0">
                <a:blip r:embed="rId2"/>
                <a:stretch>
                  <a:fillRect l="-925" t="-1408"/>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14937"/>
          <a:stretch/>
        </p:blipFill>
        <p:spPr>
          <a:xfrm>
            <a:off x="5960267" y="1448964"/>
            <a:ext cx="5783022" cy="1171827"/>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948100" y="4060304"/>
                <a:ext cx="9480884" cy="7003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charset="0"/>
                        </a:rPr>
                        <m:t>𝑃𝐿</m:t>
                      </m:r>
                      <m:r>
                        <a:rPr lang="en-GB" sz="2400" b="0" i="1" smtClean="0">
                          <a:latin typeface="Cambria Math" charset="0"/>
                        </a:rPr>
                        <m:t>=20</m:t>
                      </m:r>
                      <m:func>
                        <m:funcPr>
                          <m:ctrlPr>
                            <a:rPr lang="en-GB" sz="2400" b="0" i="1" smtClean="0">
                              <a:latin typeface="Cambria Math" panose="02040503050406030204" pitchFamily="18" charset="0"/>
                            </a:rPr>
                          </m:ctrlPr>
                        </m:funcPr>
                        <m:fName>
                          <m:r>
                            <m:rPr>
                              <m:sty m:val="p"/>
                            </m:rPr>
                            <a:rPr lang="en-GB" sz="2400" b="0" i="0" smtClean="0">
                              <a:latin typeface="Cambria Math" charset="0"/>
                            </a:rPr>
                            <m:t>log</m:t>
                          </m:r>
                        </m:fName>
                        <m:e>
                          <m:d>
                            <m:dPr>
                              <m:ctrlPr>
                                <a:rPr lang="en-GB" sz="2400" b="0" i="1" smtClean="0">
                                  <a:latin typeface="Cambria Math" panose="02040503050406030204" pitchFamily="18" charset="0"/>
                                </a:rPr>
                              </m:ctrlPr>
                            </m:dPr>
                            <m:e>
                              <m:r>
                                <a:rPr lang="en-GB" sz="2400" b="0" i="1" smtClean="0">
                                  <a:latin typeface="Cambria Math" charset="0"/>
                                </a:rPr>
                                <m:t>𝑑</m:t>
                              </m:r>
                            </m:e>
                          </m:d>
                        </m:e>
                      </m:func>
                      <m:r>
                        <a:rPr lang="en-GB" sz="2400" b="0" i="1" smtClean="0">
                          <a:latin typeface="Cambria Math" charset="0"/>
                        </a:rPr>
                        <m:t>+20</m:t>
                      </m:r>
                      <m:func>
                        <m:funcPr>
                          <m:ctrlPr>
                            <a:rPr lang="en-GB" sz="2400" b="0" i="1" smtClean="0">
                              <a:latin typeface="Cambria Math" panose="02040503050406030204" pitchFamily="18" charset="0"/>
                            </a:rPr>
                          </m:ctrlPr>
                        </m:funcPr>
                        <m:fName>
                          <m:r>
                            <m:rPr>
                              <m:sty m:val="p"/>
                            </m:rPr>
                            <a:rPr lang="en-GB" sz="2400" b="0" i="0" smtClean="0">
                              <a:latin typeface="Cambria Math" charset="0"/>
                            </a:rPr>
                            <m:t>log</m:t>
                          </m:r>
                        </m:fName>
                        <m:e>
                          <m:d>
                            <m:dPr>
                              <m:ctrlPr>
                                <a:rPr lang="en-GB" sz="2400" b="0" i="1" smtClean="0">
                                  <a:latin typeface="Cambria Math" panose="02040503050406030204" pitchFamily="18" charset="0"/>
                                </a:rPr>
                              </m:ctrlPr>
                            </m:dPr>
                            <m:e>
                              <m:r>
                                <a:rPr lang="en-GB" sz="2400" b="0" i="1" smtClean="0">
                                  <a:latin typeface="Cambria Math" charset="0"/>
                                </a:rPr>
                                <m:t>𝑓</m:t>
                              </m:r>
                            </m:e>
                          </m:d>
                        </m:e>
                      </m:func>
                      <m:r>
                        <a:rPr lang="en-GB" sz="2400" b="0" i="1" smtClean="0">
                          <a:latin typeface="Cambria Math" charset="0"/>
                        </a:rPr>
                        <m:t>+20</m:t>
                      </m:r>
                      <m:func>
                        <m:funcPr>
                          <m:ctrlPr>
                            <a:rPr lang="en-GB" sz="2400" b="0" i="1" smtClean="0">
                              <a:latin typeface="Cambria Math" panose="02040503050406030204" pitchFamily="18" charset="0"/>
                            </a:rPr>
                          </m:ctrlPr>
                        </m:funcPr>
                        <m:fName>
                          <m:r>
                            <m:rPr>
                              <m:sty m:val="p"/>
                            </m:rPr>
                            <a:rPr lang="en-GB" sz="2400" b="0" i="0" smtClean="0">
                              <a:latin typeface="Cambria Math" charset="0"/>
                            </a:rPr>
                            <m:t>log</m:t>
                          </m:r>
                        </m:fName>
                        <m:e>
                          <m:d>
                            <m:dPr>
                              <m:ctrlPr>
                                <a:rPr lang="en-GB" sz="2400" b="0" i="1" smtClean="0">
                                  <a:latin typeface="Cambria Math" panose="02040503050406030204" pitchFamily="18" charset="0"/>
                                </a:rPr>
                              </m:ctrlPr>
                            </m:dPr>
                            <m:e>
                              <m:f>
                                <m:fPr>
                                  <m:ctrlPr>
                                    <a:rPr lang="en-GB" sz="2400" b="0" i="1" smtClean="0">
                                      <a:latin typeface="Cambria Math" panose="02040503050406030204" pitchFamily="18" charset="0"/>
                                    </a:rPr>
                                  </m:ctrlPr>
                                </m:fPr>
                                <m:num>
                                  <m:r>
                                    <a:rPr lang="en-GB" sz="2400" b="0" i="1" smtClean="0">
                                      <a:latin typeface="Cambria Math" charset="0"/>
                                    </a:rPr>
                                    <m:t>4</m:t>
                                  </m:r>
                                  <m:r>
                                    <a:rPr lang="en-GB" sz="2400" b="0" i="1" smtClean="0">
                                      <a:latin typeface="Cambria Math" charset="0"/>
                                      <a:ea typeface="Cambria Math" charset="0"/>
                                      <a:cs typeface="Cambria Math" charset="0"/>
                                    </a:rPr>
                                    <m:t>𝜋</m:t>
                                  </m:r>
                                </m:num>
                                <m:den>
                                  <m:r>
                                    <a:rPr lang="en-GB" sz="2400" b="0" i="1" smtClean="0">
                                      <a:latin typeface="Cambria Math" charset="0"/>
                                    </a:rPr>
                                    <m:t>𝑐</m:t>
                                  </m:r>
                                </m:den>
                              </m:f>
                            </m:e>
                          </m:d>
                        </m:e>
                      </m:func>
                      <m:r>
                        <a:rPr lang="en-GB" sz="2400" i="1">
                          <a:latin typeface="Cambria Math" charset="0"/>
                        </a:rPr>
                        <m:t>−10</m:t>
                      </m:r>
                      <m:r>
                        <a:rPr lang="en-GB" sz="2400" i="1">
                          <a:latin typeface="Cambria Math" charset="0"/>
                        </a:rPr>
                        <m:t>𝑙𝑜𝑔</m:t>
                      </m:r>
                      <m:sSub>
                        <m:sSubPr>
                          <m:ctrlPr>
                            <a:rPr lang="en-US" sz="2400" i="1" smtClean="0">
                              <a:latin typeface="Cambria Math" panose="02040503050406030204" pitchFamily="18" charset="0"/>
                            </a:rPr>
                          </m:ctrlPr>
                        </m:sSubPr>
                        <m:e>
                          <m:r>
                            <a:rPr lang="en-GB" sz="2400" b="0" i="1" smtClean="0">
                              <a:latin typeface="Cambria Math" charset="0"/>
                            </a:rPr>
                            <m:t>𝐺</m:t>
                          </m:r>
                        </m:e>
                        <m:sub>
                          <m:r>
                            <a:rPr lang="en-GB" sz="2400" b="0" i="1" smtClean="0">
                              <a:latin typeface="Cambria Math" charset="0"/>
                            </a:rPr>
                            <m:t>𝑅</m:t>
                          </m:r>
                        </m:sub>
                      </m:sSub>
                      <m:r>
                        <a:rPr lang="en-GB" sz="2400" i="1">
                          <a:latin typeface="Cambria Math" charset="0"/>
                        </a:rPr>
                        <m:t>−10</m:t>
                      </m:r>
                      <m:r>
                        <a:rPr lang="en-GB" sz="2400" i="1">
                          <a:latin typeface="Cambria Math" charset="0"/>
                        </a:rPr>
                        <m:t>𝑙𝑜𝑔</m:t>
                      </m:r>
                      <m:sSub>
                        <m:sSubPr>
                          <m:ctrlPr>
                            <a:rPr lang="en-US" sz="2400" i="1">
                              <a:latin typeface="Cambria Math" panose="02040503050406030204" pitchFamily="18" charset="0"/>
                            </a:rPr>
                          </m:ctrlPr>
                        </m:sSubPr>
                        <m:e>
                          <m:r>
                            <a:rPr lang="en-GB" sz="2400" i="1">
                              <a:latin typeface="Cambria Math" charset="0"/>
                            </a:rPr>
                            <m:t>𝐺</m:t>
                          </m:r>
                        </m:e>
                        <m:sub>
                          <m:r>
                            <a:rPr lang="en-GB" sz="2400" b="0" i="1" smtClean="0">
                              <a:latin typeface="Cambria Math" charset="0"/>
                            </a:rPr>
                            <m:t>𝑇</m:t>
                          </m:r>
                        </m:sub>
                      </m:sSub>
                    </m:oMath>
                  </m:oMathPara>
                </a14:m>
                <a:endParaRPr lang="en-GB" sz="2400" b="0" dirty="0"/>
              </a:p>
            </p:txBody>
          </p:sp>
        </mc:Choice>
        <mc:Fallback xmlns="">
          <p:sp>
            <p:nvSpPr>
              <p:cNvPr id="10" name="TextBox 9"/>
              <p:cNvSpPr txBox="1">
                <a:spLocks noRot="1" noChangeAspect="1" noMove="1" noResize="1" noEditPoints="1" noAdjustHandles="1" noChangeArrowheads="1" noChangeShapeType="1" noTextEdit="1"/>
              </p:cNvSpPr>
              <p:nvPr/>
            </p:nvSpPr>
            <p:spPr>
              <a:xfrm>
                <a:off x="948100" y="4060304"/>
                <a:ext cx="9480884" cy="700385"/>
              </a:xfrm>
              <a:prstGeom prst="rect">
                <a:avLst/>
              </a:prstGeom>
              <a:blipFill rotWithShape="0">
                <a:blip r:embed="rId4"/>
                <a:stretch>
                  <a:fillRect/>
                </a:stretch>
              </a:blipFill>
            </p:spPr>
            <p:txBody>
              <a:bodyPr/>
              <a:lstStyle/>
              <a:p>
                <a:r>
                  <a:rPr lang="en-US">
                    <a:noFill/>
                  </a:rPr>
                  <a:t> </a:t>
                </a:r>
              </a:p>
            </p:txBody>
          </p:sp>
        </mc:Fallback>
      </mc:AlternateContent>
      <p:sp>
        <p:nvSpPr>
          <p:cNvPr id="11" name="Content Placeholder 2"/>
          <p:cNvSpPr txBox="1">
            <a:spLocks/>
          </p:cNvSpPr>
          <p:nvPr/>
        </p:nvSpPr>
        <p:spPr bwMode="auto">
          <a:xfrm>
            <a:off x="134691" y="2903594"/>
            <a:ext cx="11863187" cy="789448"/>
          </a:xfrm>
          <a:prstGeom prst="rect">
            <a:avLst/>
          </a:prstGeom>
          <a:noFill/>
          <a:ln>
            <a:noFill/>
          </a:ln>
          <a:extLst>
            <a:ext uri="{909E8E84-426E-40dd-AFC4-6F175D3DCCD1}">
              <a14:hiddenFill xmlns="" xmlns:a14="http://schemas.microsoft.com/office/drawing/2010/main" xmlns:mc="http://schemas.openxmlformats.org/markup-compatibility/2006">
                <a:solidFill>
                  <a:srgbClr val="FFFFFF"/>
                </a:solidFill>
              </a14:hiddenFill>
            </a:ext>
            <a:ext uri="{91240B29-F687-4f45-9708-019B960494DF}">
              <a14:hiddenLine xmlns="" xmlns:a14="http://schemas.microsoft.com/office/drawing/2010/main" xmlns:mc="http://schemas.openxmlformats.org/markup-compatibility/2006"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858BB"/>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2858BB"/>
              </a:buClr>
              <a:buChar char="•"/>
              <a:defRPr sz="2800">
                <a:solidFill>
                  <a:schemeClr val="tx1"/>
                </a:solidFill>
                <a:latin typeface="+mn-lt"/>
              </a:defRPr>
            </a:lvl2pPr>
            <a:lvl3pPr marL="1143000" indent="-228600" algn="l" rtl="0" eaLnBrk="0" fontAlgn="base" hangingPunct="0">
              <a:spcBef>
                <a:spcPct val="20000"/>
              </a:spcBef>
              <a:spcAft>
                <a:spcPct val="0"/>
              </a:spcAft>
              <a:buClr>
                <a:srgbClr val="2858BB"/>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GB" sz="2800" kern="0" dirty="0"/>
              <a:t>Propagation Path Loss (non isotropic source):</a:t>
            </a:r>
          </a:p>
        </p:txBody>
      </p:sp>
    </p:spTree>
    <p:extLst>
      <p:ext uri="{BB962C8B-B14F-4D97-AF65-F5344CB8AC3E}">
        <p14:creationId xmlns:p14="http://schemas.microsoft.com/office/powerpoint/2010/main" val="130066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77084" cy="1143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Path Loss vs. Frequency and Distance</a:t>
            </a:r>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12</a:t>
            </a:fld>
            <a:endParaRPr lang="en-GB"/>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160" r="11936"/>
          <a:stretch/>
        </p:blipFill>
        <p:spPr>
          <a:xfrm>
            <a:off x="2415680" y="834887"/>
            <a:ext cx="6094979" cy="5140796"/>
          </a:xfrm>
          <a:prstGeom prst="rect">
            <a:avLst/>
          </a:prstGeom>
        </p:spPr>
      </p:pic>
    </p:spTree>
    <p:extLst>
      <p:ext uri="{BB962C8B-B14F-4D97-AF65-F5344CB8AC3E}">
        <p14:creationId xmlns:p14="http://schemas.microsoft.com/office/powerpoint/2010/main" val="676343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84"/>
            <a:ext cx="11377084" cy="1143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Example (1)</a:t>
            </a:r>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13</a:t>
            </a:fld>
            <a:endParaRPr lang="en-GB"/>
          </a:p>
        </p:txBody>
      </p:sp>
      <p:sp>
        <p:nvSpPr>
          <p:cNvPr id="6" name="TextBox 5"/>
          <p:cNvSpPr txBox="1"/>
          <p:nvPr/>
        </p:nvSpPr>
        <p:spPr>
          <a:xfrm>
            <a:off x="64169" y="1168453"/>
            <a:ext cx="12019722" cy="954107"/>
          </a:xfrm>
          <a:prstGeom prst="rect">
            <a:avLst/>
          </a:prstGeom>
          <a:noFill/>
        </p:spPr>
        <p:txBody>
          <a:bodyPr wrap="square" rtlCol="0">
            <a:spAutoFit/>
          </a:bodyPr>
          <a:lstStyle/>
          <a:p>
            <a:r>
              <a:rPr lang="en-GB" sz="2800" dirty="0"/>
              <a:t>What is the free space path loss that a satellite transmitting at 8 GHz over a 36,000 km path will experience?</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66162"/>
          <a:stretch/>
        </p:blipFill>
        <p:spPr>
          <a:xfrm>
            <a:off x="2671658" y="2334004"/>
            <a:ext cx="6033767" cy="1080052"/>
          </a:xfrm>
          <a:prstGeom prst="rect">
            <a:avLst/>
          </a:prstGeom>
        </p:spPr>
      </p:pic>
      <p:sp>
        <p:nvSpPr>
          <p:cNvPr id="8" name="Oval 7"/>
          <p:cNvSpPr/>
          <p:nvPr/>
        </p:nvSpPr>
        <p:spPr>
          <a:xfrm>
            <a:off x="2650803" y="3887518"/>
            <a:ext cx="872150" cy="48574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9" name="Oval 8"/>
          <p:cNvSpPr/>
          <p:nvPr/>
        </p:nvSpPr>
        <p:spPr>
          <a:xfrm>
            <a:off x="3569467" y="3867152"/>
            <a:ext cx="829255" cy="50610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2650803" y="3497820"/>
                <a:ext cx="46254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solidFill>
                            <a:srgbClr val="00B050"/>
                          </a:solidFill>
                          <a:latin typeface="Cambria Math" charset="0"/>
                        </a:rPr>
                        <m:t>𝑑</m:t>
                      </m:r>
                    </m:oMath>
                  </m:oMathPara>
                </a14:m>
                <a:endParaRPr lang="en-US" dirty="0">
                  <a:solidFill>
                    <a:srgbClr val="00B05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650803" y="3497820"/>
                <a:ext cx="462546" cy="369332"/>
              </a:xfrm>
              <a:prstGeom prst="rect">
                <a:avLst/>
              </a:prstGeom>
              <a:blipFill rotWithShape="0">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569467" y="3481396"/>
                <a:ext cx="46254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C00000"/>
                          </a:solidFill>
                          <a:latin typeface="Cambria Math" charset="0"/>
                        </a:rPr>
                        <m:t>𝑓</m:t>
                      </m:r>
                    </m:oMath>
                  </m:oMathPara>
                </a14:m>
                <a:endParaRPr lang="en-US" dirty="0">
                  <a:solidFill>
                    <a:srgbClr val="C00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569467" y="3481396"/>
                <a:ext cx="462546" cy="369332"/>
              </a:xfrm>
              <a:prstGeom prst="rect">
                <a:avLst/>
              </a:prstGeom>
              <a:blipFill rotWithShape="0">
                <a:blip r:embed="rId5"/>
                <a:stretch>
                  <a:fillRect b="-1475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4169" y="3832193"/>
                <a:ext cx="12019722" cy="750718"/>
              </a:xfrm>
              <a:prstGeom prst="rect">
                <a:avLst/>
              </a:prstGeom>
              <a:noFill/>
            </p:spPr>
            <p:txBody>
              <a:bodyPr wrap="square" rtlCol="0">
                <a:spAutoFit/>
              </a:bodyPr>
              <a:lstStyle/>
              <a:p>
                <a14:m>
                  <m:oMath xmlns:m="http://schemas.openxmlformats.org/officeDocument/2006/math">
                    <m:r>
                      <a:rPr lang="en-GB" sz="2400" b="0" i="1" smtClean="0">
                        <a:latin typeface="Cambria Math" charset="0"/>
                      </a:rPr>
                      <m:t>𝐹𝑆𝑃𝐿</m:t>
                    </m:r>
                    <m:r>
                      <a:rPr lang="en-GB" sz="2400" b="0" i="1" smtClean="0">
                        <a:latin typeface="Cambria Math" charset="0"/>
                      </a:rPr>
                      <m:t>=10</m:t>
                    </m:r>
                    <m:r>
                      <a:rPr lang="en-GB" sz="2400" b="0" i="1" smtClean="0">
                        <a:latin typeface="Cambria Math" charset="0"/>
                      </a:rPr>
                      <m:t>𝑙𝑜𝑔</m:t>
                    </m:r>
                    <m:sSup>
                      <m:sSupPr>
                        <m:ctrlPr>
                          <a:rPr lang="en-GB" sz="2400" b="0" i="1" smtClean="0">
                            <a:latin typeface="Cambria Math" panose="02040503050406030204" pitchFamily="18" charset="0"/>
                          </a:rPr>
                        </m:ctrlPr>
                      </m:sSupPr>
                      <m:e>
                        <m:d>
                          <m:dPr>
                            <m:ctrlPr>
                              <a:rPr lang="mr-IN" sz="2400" i="1">
                                <a:latin typeface="Cambria Math" panose="02040503050406030204" pitchFamily="18" charset="0"/>
                              </a:rPr>
                            </m:ctrlPr>
                          </m:dPr>
                          <m:e>
                            <m:f>
                              <m:fPr>
                                <m:ctrlPr>
                                  <a:rPr lang="mr-IN" sz="2400" i="1">
                                    <a:latin typeface="Cambria Math" panose="02040503050406030204" pitchFamily="18" charset="0"/>
                                  </a:rPr>
                                </m:ctrlPr>
                              </m:fPr>
                              <m:num>
                                <m:r>
                                  <a:rPr lang="en-GB" sz="2400" i="1">
                                    <a:latin typeface="Cambria Math" charset="0"/>
                                  </a:rPr>
                                  <m:t>4</m:t>
                                </m:r>
                                <m:r>
                                  <a:rPr lang="en-GB" sz="2400" i="1">
                                    <a:latin typeface="Cambria Math" charset="0"/>
                                    <a:ea typeface="Cambria Math" charset="0"/>
                                    <a:cs typeface="Cambria Math" charset="0"/>
                                  </a:rPr>
                                  <m:t>𝜋</m:t>
                                </m:r>
                                <m:r>
                                  <a:rPr lang="en-GB" sz="2400" i="1">
                                    <a:latin typeface="Cambria Math" charset="0"/>
                                    <a:ea typeface="Cambria Math" charset="0"/>
                                    <a:cs typeface="Cambria Math" charset="0"/>
                                  </a:rPr>
                                  <m:t>×36×</m:t>
                                </m:r>
                                <m:sSup>
                                  <m:sSupPr>
                                    <m:ctrlPr>
                                      <a:rPr lang="en-GB" sz="2400" i="1">
                                        <a:latin typeface="Cambria Math" panose="02040503050406030204" pitchFamily="18" charset="0"/>
                                        <a:ea typeface="Cambria Math" charset="0"/>
                                        <a:cs typeface="Cambria Math" charset="0"/>
                                      </a:rPr>
                                    </m:ctrlPr>
                                  </m:sSupPr>
                                  <m:e>
                                    <m:r>
                                      <a:rPr lang="en-GB" sz="2400" i="1">
                                        <a:latin typeface="Cambria Math" charset="0"/>
                                        <a:ea typeface="Cambria Math" charset="0"/>
                                        <a:cs typeface="Cambria Math" charset="0"/>
                                      </a:rPr>
                                      <m:t>10</m:t>
                                    </m:r>
                                  </m:e>
                                  <m:sup>
                                    <m:r>
                                      <a:rPr lang="en-GB" sz="2400" i="1">
                                        <a:latin typeface="Cambria Math" charset="0"/>
                                        <a:ea typeface="Cambria Math" charset="0"/>
                                        <a:cs typeface="Cambria Math" charset="0"/>
                                      </a:rPr>
                                      <m:t>6</m:t>
                                    </m:r>
                                  </m:sup>
                                </m:sSup>
                                <m:r>
                                  <a:rPr lang="en-GB" sz="2400" i="1">
                                    <a:latin typeface="Cambria Math" charset="0"/>
                                    <a:ea typeface="Cambria Math" charset="0"/>
                                    <a:cs typeface="Cambria Math" charset="0"/>
                                  </a:rPr>
                                  <m:t>×8×</m:t>
                                </m:r>
                                <m:sSup>
                                  <m:sSupPr>
                                    <m:ctrlPr>
                                      <a:rPr lang="en-GB" sz="2400" i="1">
                                        <a:latin typeface="Cambria Math" panose="02040503050406030204" pitchFamily="18" charset="0"/>
                                        <a:ea typeface="Cambria Math" charset="0"/>
                                        <a:cs typeface="Cambria Math" charset="0"/>
                                      </a:rPr>
                                    </m:ctrlPr>
                                  </m:sSupPr>
                                  <m:e>
                                    <m:r>
                                      <a:rPr lang="en-GB" sz="2400" i="1">
                                        <a:latin typeface="Cambria Math" charset="0"/>
                                        <a:ea typeface="Cambria Math" charset="0"/>
                                        <a:cs typeface="Cambria Math" charset="0"/>
                                      </a:rPr>
                                      <m:t>10</m:t>
                                    </m:r>
                                  </m:e>
                                  <m:sup>
                                    <m:r>
                                      <a:rPr lang="en-GB" sz="2400" i="1">
                                        <a:latin typeface="Cambria Math" charset="0"/>
                                        <a:ea typeface="Cambria Math" charset="0"/>
                                        <a:cs typeface="Cambria Math" charset="0"/>
                                      </a:rPr>
                                      <m:t>9</m:t>
                                    </m:r>
                                  </m:sup>
                                </m:sSup>
                              </m:num>
                              <m:den>
                                <m:r>
                                  <a:rPr lang="en-GB" sz="2400" i="1">
                                    <a:latin typeface="Cambria Math" charset="0"/>
                                    <a:ea typeface="Cambria Math" charset="0"/>
                                    <a:cs typeface="Cambria Math" charset="0"/>
                                  </a:rPr>
                                  <m:t>3×</m:t>
                                </m:r>
                                <m:sSup>
                                  <m:sSupPr>
                                    <m:ctrlPr>
                                      <a:rPr lang="en-GB" sz="2400" i="1">
                                        <a:latin typeface="Cambria Math" panose="02040503050406030204" pitchFamily="18" charset="0"/>
                                        <a:ea typeface="Cambria Math" charset="0"/>
                                        <a:cs typeface="Cambria Math" charset="0"/>
                                      </a:rPr>
                                    </m:ctrlPr>
                                  </m:sSupPr>
                                  <m:e>
                                    <m:r>
                                      <a:rPr lang="en-GB" sz="2400" i="1">
                                        <a:latin typeface="Cambria Math" charset="0"/>
                                        <a:ea typeface="Cambria Math" charset="0"/>
                                        <a:cs typeface="Cambria Math" charset="0"/>
                                      </a:rPr>
                                      <m:t>10</m:t>
                                    </m:r>
                                  </m:e>
                                  <m:sup>
                                    <m:r>
                                      <a:rPr lang="en-GB" sz="2400" i="1">
                                        <a:latin typeface="Cambria Math" charset="0"/>
                                        <a:ea typeface="Cambria Math" charset="0"/>
                                        <a:cs typeface="Cambria Math" charset="0"/>
                                      </a:rPr>
                                      <m:t>8</m:t>
                                    </m:r>
                                  </m:sup>
                                </m:sSup>
                              </m:den>
                            </m:f>
                          </m:e>
                        </m:d>
                      </m:e>
                      <m:sup>
                        <m:r>
                          <a:rPr lang="en-GB" sz="2400" b="0" i="1" smtClean="0">
                            <a:latin typeface="Cambria Math" charset="0"/>
                          </a:rPr>
                          <m:t>2</m:t>
                        </m:r>
                      </m:sup>
                    </m:sSup>
                  </m:oMath>
                </a14:m>
                <a:r>
                  <a:rPr lang="en-GB" sz="2400" dirty="0"/>
                  <a:t>= </a:t>
                </a:r>
                <a14:m>
                  <m:oMath xmlns:m="http://schemas.openxmlformats.org/officeDocument/2006/math">
                    <m:r>
                      <a:rPr lang="en-GB" sz="2400" i="1">
                        <a:latin typeface="Cambria Math" charset="0"/>
                      </a:rPr>
                      <m:t>10</m:t>
                    </m:r>
                    <m:r>
                      <a:rPr lang="en-GB" sz="2400" i="1">
                        <a:latin typeface="Cambria Math" charset="0"/>
                      </a:rPr>
                      <m:t>𝑙𝑜𝑔</m:t>
                    </m:r>
                    <m:d>
                      <m:dPr>
                        <m:ctrlPr>
                          <a:rPr lang="mr-IN" sz="2400" i="1" smtClean="0">
                            <a:latin typeface="Cambria Math" panose="02040503050406030204" pitchFamily="18" charset="0"/>
                          </a:rPr>
                        </m:ctrlPr>
                      </m:dPr>
                      <m:e>
                        <m:r>
                          <a:rPr lang="en-GB" sz="2400" b="0" i="1" smtClean="0">
                            <a:latin typeface="Cambria Math" charset="0"/>
                          </a:rPr>
                          <m:t>1.45</m:t>
                        </m:r>
                        <m:r>
                          <a:rPr lang="en-GB" sz="2400" b="0" i="1" smtClean="0">
                            <a:latin typeface="Cambria Math" charset="0"/>
                            <a:ea typeface="Cambria Math" charset="0"/>
                            <a:cs typeface="Cambria Math" charset="0"/>
                          </a:rPr>
                          <m:t>×</m:t>
                        </m:r>
                        <m:sSup>
                          <m:sSupPr>
                            <m:ctrlPr>
                              <a:rPr lang="en-GB" sz="2400" b="0" i="1" smtClean="0">
                                <a:latin typeface="Cambria Math" panose="02040503050406030204" pitchFamily="18" charset="0"/>
                                <a:ea typeface="Cambria Math" charset="0"/>
                                <a:cs typeface="Cambria Math" charset="0"/>
                              </a:rPr>
                            </m:ctrlPr>
                          </m:sSupPr>
                          <m:e>
                            <m:r>
                              <a:rPr lang="en-GB" sz="2400" b="0" i="1" smtClean="0">
                                <a:latin typeface="Cambria Math" charset="0"/>
                                <a:ea typeface="Cambria Math" charset="0"/>
                                <a:cs typeface="Cambria Math" charset="0"/>
                              </a:rPr>
                              <m:t>10</m:t>
                            </m:r>
                          </m:e>
                          <m:sup>
                            <m:r>
                              <a:rPr lang="en-GB" sz="2400" b="0" i="1" smtClean="0">
                                <a:latin typeface="Cambria Math" charset="0"/>
                                <a:ea typeface="Cambria Math" charset="0"/>
                                <a:cs typeface="Cambria Math" charset="0"/>
                              </a:rPr>
                              <m:t>20</m:t>
                            </m:r>
                          </m:sup>
                        </m:sSup>
                      </m:e>
                    </m:d>
                    <m:r>
                      <a:rPr lang="en-GB" sz="2400" b="0" i="1" smtClean="0">
                        <a:latin typeface="Cambria Math" charset="0"/>
                      </a:rPr>
                      <m:t>=</m:t>
                    </m:r>
                    <m:r>
                      <a:rPr lang="en-GB" sz="2400" b="1" i="1" smtClean="0">
                        <a:latin typeface="Cambria Math" charset="0"/>
                      </a:rPr>
                      <m:t>𝟐𝟎𝟏</m:t>
                    </m:r>
                    <m:r>
                      <a:rPr lang="en-GB" sz="2400" b="1" i="1" smtClean="0">
                        <a:latin typeface="Cambria Math" charset="0"/>
                      </a:rPr>
                      <m:t>.</m:t>
                    </m:r>
                    <m:r>
                      <a:rPr lang="en-GB" sz="2400" b="1" i="1" smtClean="0">
                        <a:latin typeface="Cambria Math" charset="0"/>
                      </a:rPr>
                      <m:t>𝟔𝟏</m:t>
                    </m:r>
                    <m:r>
                      <a:rPr lang="en-GB" sz="2400" b="1" i="1" smtClean="0">
                        <a:latin typeface="Cambria Math" charset="0"/>
                      </a:rPr>
                      <m:t>𝒅𝑩</m:t>
                    </m:r>
                  </m:oMath>
                </a14:m>
                <a:endParaRPr lang="en-GB"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64169" y="3832193"/>
                <a:ext cx="12019722" cy="750718"/>
              </a:xfrm>
              <a:prstGeom prst="rect">
                <a:avLst/>
              </a:prstGeom>
              <a:blipFill rotWithShape="0">
                <a:blip r:embed="rId6"/>
                <a:stretch>
                  <a:fillRect b="-5691"/>
                </a:stretch>
              </a:blipFill>
            </p:spPr>
            <p:txBody>
              <a:bodyPr/>
              <a:lstStyle/>
              <a:p>
                <a:r>
                  <a:rPr lang="en-US">
                    <a:noFill/>
                  </a:rPr>
                  <a:t> </a:t>
                </a:r>
              </a:p>
            </p:txBody>
          </p:sp>
        </mc:Fallback>
      </mc:AlternateContent>
    </p:spTree>
    <p:extLst>
      <p:ext uri="{BB962C8B-B14F-4D97-AF65-F5344CB8AC3E}">
        <p14:creationId xmlns:p14="http://schemas.microsoft.com/office/powerpoint/2010/main" val="120923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77084" cy="1143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Example (2)</a:t>
            </a:r>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14</a:t>
            </a:fld>
            <a:endParaRPr lang="en-GB"/>
          </a:p>
        </p:txBody>
      </p:sp>
      <mc:AlternateContent xmlns:mc="http://schemas.openxmlformats.org/markup-compatibility/2006" xmlns:a14="http://schemas.microsoft.com/office/drawing/2010/main">
        <mc:Choice Requires="a14">
          <p:sp>
            <p:nvSpPr>
              <p:cNvPr id="6" name="TextBox 5"/>
              <p:cNvSpPr txBox="1"/>
              <p:nvPr/>
            </p:nvSpPr>
            <p:spPr>
              <a:xfrm>
                <a:off x="137006" y="4119319"/>
                <a:ext cx="12192000" cy="1489190"/>
              </a:xfrm>
              <a:prstGeom prst="rect">
                <a:avLst/>
              </a:prstGeom>
              <a:noFill/>
            </p:spPr>
            <p:txBody>
              <a:bodyPr wrap="square" rtlCol="0">
                <a:spAutoFit/>
              </a:bodyPr>
              <a:lstStyle/>
              <a:p>
                <a14:m>
                  <m:oMath xmlns:m="http://schemas.openxmlformats.org/officeDocument/2006/math">
                    <m:r>
                      <a:rPr lang="en-GB" sz="2400" i="1">
                        <a:latin typeface="Cambria Math" charset="0"/>
                      </a:rPr>
                      <m:t>𝐹𝑆𝑃𝐿</m:t>
                    </m:r>
                    <m:r>
                      <a:rPr lang="en-GB" sz="2400" i="1">
                        <a:latin typeface="Cambria Math" charset="0"/>
                      </a:rPr>
                      <m:t>=10</m:t>
                    </m:r>
                    <m:r>
                      <a:rPr lang="en-GB" sz="2400" i="1">
                        <a:latin typeface="Cambria Math" charset="0"/>
                      </a:rPr>
                      <m:t>𝑙𝑜𝑔</m:t>
                    </m:r>
                    <m:sSup>
                      <m:sSupPr>
                        <m:ctrlPr>
                          <a:rPr lang="en-GB" sz="2400" i="1">
                            <a:latin typeface="Cambria Math" panose="02040503050406030204" pitchFamily="18" charset="0"/>
                          </a:rPr>
                        </m:ctrlPr>
                      </m:sSupPr>
                      <m:e>
                        <m:d>
                          <m:dPr>
                            <m:ctrlPr>
                              <a:rPr lang="mr-IN" sz="2400" i="1">
                                <a:latin typeface="Cambria Math" panose="02040503050406030204" pitchFamily="18" charset="0"/>
                              </a:rPr>
                            </m:ctrlPr>
                          </m:dPr>
                          <m:e>
                            <m:f>
                              <m:fPr>
                                <m:ctrlPr>
                                  <a:rPr lang="mr-IN" sz="2400" i="1">
                                    <a:latin typeface="Cambria Math" panose="02040503050406030204" pitchFamily="18" charset="0"/>
                                  </a:rPr>
                                </m:ctrlPr>
                              </m:fPr>
                              <m:num>
                                <m:r>
                                  <a:rPr lang="en-GB" sz="2400" i="1">
                                    <a:latin typeface="Cambria Math" charset="0"/>
                                  </a:rPr>
                                  <m:t>4</m:t>
                                </m:r>
                                <m:r>
                                  <a:rPr lang="en-GB" sz="2400" i="1">
                                    <a:latin typeface="Cambria Math" charset="0"/>
                                    <a:ea typeface="Cambria Math" charset="0"/>
                                    <a:cs typeface="Cambria Math" charset="0"/>
                                  </a:rPr>
                                  <m:t>𝜋</m:t>
                                </m:r>
                                <m:r>
                                  <a:rPr lang="en-GB" sz="2400" i="1">
                                    <a:latin typeface="Cambria Math" charset="0"/>
                                    <a:ea typeface="Cambria Math" charset="0"/>
                                    <a:cs typeface="Cambria Math" charset="0"/>
                                  </a:rPr>
                                  <m:t>×2×</m:t>
                                </m:r>
                                <m:sSup>
                                  <m:sSupPr>
                                    <m:ctrlPr>
                                      <a:rPr lang="en-GB" sz="2400" i="1">
                                        <a:latin typeface="Cambria Math" panose="02040503050406030204" pitchFamily="18" charset="0"/>
                                        <a:ea typeface="Cambria Math" charset="0"/>
                                        <a:cs typeface="Cambria Math" charset="0"/>
                                      </a:rPr>
                                    </m:ctrlPr>
                                  </m:sSupPr>
                                  <m:e>
                                    <m:r>
                                      <a:rPr lang="en-GB" sz="2400" i="1">
                                        <a:latin typeface="Cambria Math" charset="0"/>
                                        <a:ea typeface="Cambria Math" charset="0"/>
                                        <a:cs typeface="Cambria Math" charset="0"/>
                                      </a:rPr>
                                      <m:t>10</m:t>
                                    </m:r>
                                  </m:e>
                                  <m:sup>
                                    <m:r>
                                      <a:rPr lang="en-GB" sz="2400" b="0" i="1" smtClean="0">
                                        <a:latin typeface="Cambria Math" charset="0"/>
                                        <a:ea typeface="Cambria Math" charset="0"/>
                                        <a:cs typeface="Cambria Math" charset="0"/>
                                      </a:rPr>
                                      <m:t>3</m:t>
                                    </m:r>
                                  </m:sup>
                                </m:sSup>
                                <m:r>
                                  <a:rPr lang="en-GB" sz="2400" i="1">
                                    <a:latin typeface="Cambria Math" charset="0"/>
                                    <a:ea typeface="Cambria Math" charset="0"/>
                                    <a:cs typeface="Cambria Math" charset="0"/>
                                  </a:rPr>
                                  <m:t>×</m:t>
                                </m:r>
                                <m:r>
                                  <a:rPr lang="en-GB" sz="2400" b="0" i="1" smtClean="0">
                                    <a:latin typeface="Cambria Math" charset="0"/>
                                    <a:ea typeface="Cambria Math" charset="0"/>
                                    <a:cs typeface="Cambria Math" charset="0"/>
                                  </a:rPr>
                                  <m:t>9</m:t>
                                </m:r>
                                <m:r>
                                  <a:rPr lang="en-GB" sz="2400" i="1">
                                    <a:latin typeface="Cambria Math" charset="0"/>
                                    <a:ea typeface="Cambria Math" charset="0"/>
                                    <a:cs typeface="Cambria Math" charset="0"/>
                                  </a:rPr>
                                  <m:t>×</m:t>
                                </m:r>
                                <m:sSup>
                                  <m:sSupPr>
                                    <m:ctrlPr>
                                      <a:rPr lang="en-GB" sz="2400" i="1">
                                        <a:latin typeface="Cambria Math" panose="02040503050406030204" pitchFamily="18" charset="0"/>
                                        <a:ea typeface="Cambria Math" charset="0"/>
                                        <a:cs typeface="Cambria Math" charset="0"/>
                                      </a:rPr>
                                    </m:ctrlPr>
                                  </m:sSupPr>
                                  <m:e>
                                    <m:r>
                                      <a:rPr lang="en-GB" sz="2400" i="1">
                                        <a:latin typeface="Cambria Math" charset="0"/>
                                        <a:ea typeface="Cambria Math" charset="0"/>
                                        <a:cs typeface="Cambria Math" charset="0"/>
                                      </a:rPr>
                                      <m:t>10</m:t>
                                    </m:r>
                                  </m:e>
                                  <m:sup>
                                    <m:r>
                                      <a:rPr lang="en-GB" sz="2400" b="0" i="1" smtClean="0">
                                        <a:latin typeface="Cambria Math" charset="0"/>
                                        <a:ea typeface="Cambria Math" charset="0"/>
                                        <a:cs typeface="Cambria Math" charset="0"/>
                                      </a:rPr>
                                      <m:t>8</m:t>
                                    </m:r>
                                  </m:sup>
                                </m:sSup>
                              </m:num>
                              <m:den>
                                <m:r>
                                  <a:rPr lang="en-GB" sz="2400" i="1">
                                    <a:latin typeface="Cambria Math" charset="0"/>
                                    <a:ea typeface="Cambria Math" charset="0"/>
                                    <a:cs typeface="Cambria Math" charset="0"/>
                                  </a:rPr>
                                  <m:t>3×</m:t>
                                </m:r>
                                <m:sSup>
                                  <m:sSupPr>
                                    <m:ctrlPr>
                                      <a:rPr lang="en-GB" sz="2400" i="1">
                                        <a:latin typeface="Cambria Math" panose="02040503050406030204" pitchFamily="18" charset="0"/>
                                        <a:ea typeface="Cambria Math" charset="0"/>
                                        <a:cs typeface="Cambria Math" charset="0"/>
                                      </a:rPr>
                                    </m:ctrlPr>
                                  </m:sSupPr>
                                  <m:e>
                                    <m:r>
                                      <a:rPr lang="en-GB" sz="2400" i="1">
                                        <a:latin typeface="Cambria Math" charset="0"/>
                                        <a:ea typeface="Cambria Math" charset="0"/>
                                        <a:cs typeface="Cambria Math" charset="0"/>
                                      </a:rPr>
                                      <m:t>10</m:t>
                                    </m:r>
                                  </m:e>
                                  <m:sup>
                                    <m:r>
                                      <a:rPr lang="en-GB" sz="2400" i="1">
                                        <a:latin typeface="Cambria Math" charset="0"/>
                                        <a:ea typeface="Cambria Math" charset="0"/>
                                        <a:cs typeface="Cambria Math" charset="0"/>
                                      </a:rPr>
                                      <m:t>8</m:t>
                                    </m:r>
                                  </m:sup>
                                </m:sSup>
                              </m:den>
                            </m:f>
                          </m:e>
                        </m:d>
                      </m:e>
                      <m:sup>
                        <m:r>
                          <a:rPr lang="en-GB" sz="2400" i="1">
                            <a:latin typeface="Cambria Math" charset="0"/>
                          </a:rPr>
                          <m:t>2</m:t>
                        </m:r>
                      </m:sup>
                    </m:sSup>
                  </m:oMath>
                </a14:m>
                <a:r>
                  <a:rPr lang="en-GB" sz="2400" dirty="0"/>
                  <a:t>= </a:t>
                </a:r>
                <a14:m>
                  <m:oMath xmlns:m="http://schemas.openxmlformats.org/officeDocument/2006/math">
                    <m:r>
                      <a:rPr lang="en-GB" sz="2400" i="1">
                        <a:latin typeface="Cambria Math" charset="0"/>
                      </a:rPr>
                      <m:t>10</m:t>
                    </m:r>
                    <m:r>
                      <a:rPr lang="en-GB" sz="2400" i="1">
                        <a:latin typeface="Cambria Math" charset="0"/>
                      </a:rPr>
                      <m:t>𝑙𝑜𝑔</m:t>
                    </m:r>
                    <m:d>
                      <m:dPr>
                        <m:ctrlPr>
                          <a:rPr lang="mr-IN" sz="2400" i="1">
                            <a:latin typeface="Cambria Math" panose="02040503050406030204" pitchFamily="18" charset="0"/>
                          </a:rPr>
                        </m:ctrlPr>
                      </m:dPr>
                      <m:e>
                        <m:r>
                          <a:rPr lang="en-GB" sz="2400" b="0" i="1" smtClean="0">
                            <a:latin typeface="Cambria Math" charset="0"/>
                          </a:rPr>
                          <m:t>5.68</m:t>
                        </m:r>
                        <m:r>
                          <a:rPr lang="en-GB" sz="2400" i="1">
                            <a:latin typeface="Cambria Math" charset="0"/>
                            <a:ea typeface="Cambria Math" charset="0"/>
                            <a:cs typeface="Cambria Math" charset="0"/>
                          </a:rPr>
                          <m:t>×</m:t>
                        </m:r>
                        <m:sSup>
                          <m:sSupPr>
                            <m:ctrlPr>
                              <a:rPr lang="en-GB" sz="2400" i="1">
                                <a:latin typeface="Cambria Math" panose="02040503050406030204" pitchFamily="18" charset="0"/>
                                <a:ea typeface="Cambria Math" charset="0"/>
                                <a:cs typeface="Cambria Math" charset="0"/>
                              </a:rPr>
                            </m:ctrlPr>
                          </m:sSupPr>
                          <m:e>
                            <m:r>
                              <a:rPr lang="en-GB" sz="2400" i="1">
                                <a:latin typeface="Cambria Math" charset="0"/>
                                <a:ea typeface="Cambria Math" charset="0"/>
                                <a:cs typeface="Cambria Math" charset="0"/>
                              </a:rPr>
                              <m:t>10</m:t>
                            </m:r>
                          </m:e>
                          <m:sup>
                            <m:r>
                              <a:rPr lang="en-GB" sz="2400" b="0" i="1" smtClean="0">
                                <a:latin typeface="Cambria Math" charset="0"/>
                                <a:ea typeface="Cambria Math" charset="0"/>
                                <a:cs typeface="Cambria Math" charset="0"/>
                              </a:rPr>
                              <m:t>9</m:t>
                            </m:r>
                          </m:sup>
                        </m:sSup>
                      </m:e>
                    </m:d>
                    <m:r>
                      <a:rPr lang="en-GB" sz="2400" i="1">
                        <a:latin typeface="Cambria Math" charset="0"/>
                      </a:rPr>
                      <m:t>=</m:t>
                    </m:r>
                    <m:r>
                      <a:rPr lang="en-GB" sz="2400" b="1" i="1" smtClean="0">
                        <a:latin typeface="Cambria Math" charset="0"/>
                      </a:rPr>
                      <m:t>𝟗𝟕</m:t>
                    </m:r>
                    <m:r>
                      <a:rPr lang="en-GB" sz="2400" b="1" i="1" smtClean="0">
                        <a:latin typeface="Cambria Math" charset="0"/>
                      </a:rPr>
                      <m:t>.</m:t>
                    </m:r>
                    <m:r>
                      <a:rPr lang="en-GB" sz="2400" b="1" i="1" smtClean="0">
                        <a:latin typeface="Cambria Math" charset="0"/>
                      </a:rPr>
                      <m:t>𝟓𝟒</m:t>
                    </m:r>
                    <m:r>
                      <a:rPr lang="en-GB" sz="2400" b="1" i="1">
                        <a:latin typeface="Cambria Math" charset="0"/>
                      </a:rPr>
                      <m:t>𝒅𝑩</m:t>
                    </m:r>
                  </m:oMath>
                </a14:m>
                <a:endParaRPr lang="en-GB" sz="2800" b="1" dirty="0"/>
              </a:p>
              <a:p>
                <a:endParaRPr lang="en-GB" sz="2400" dirty="0"/>
              </a:p>
              <a:p>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137006" y="4119319"/>
                <a:ext cx="12192000" cy="1489190"/>
              </a:xfrm>
              <a:prstGeom prst="rect">
                <a:avLst/>
              </a:prstGeom>
              <a:blipFill rotWithShape="0">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66162"/>
          <a:stretch/>
        </p:blipFill>
        <p:spPr>
          <a:xfrm>
            <a:off x="2671658" y="2334004"/>
            <a:ext cx="6033767" cy="1080052"/>
          </a:xfrm>
          <a:prstGeom prst="rect">
            <a:avLst/>
          </a:prstGeom>
        </p:spPr>
      </p:pic>
      <p:sp>
        <p:nvSpPr>
          <p:cNvPr id="8" name="Oval 7"/>
          <p:cNvSpPr/>
          <p:nvPr/>
        </p:nvSpPr>
        <p:spPr>
          <a:xfrm>
            <a:off x="2533625" y="4119319"/>
            <a:ext cx="872150" cy="48574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9" name="TextBox 8"/>
              <p:cNvSpPr txBox="1"/>
              <p:nvPr/>
            </p:nvSpPr>
            <p:spPr>
              <a:xfrm>
                <a:off x="2488621" y="3749987"/>
                <a:ext cx="46254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smtClean="0">
                          <a:solidFill>
                            <a:srgbClr val="00B050"/>
                          </a:solidFill>
                          <a:latin typeface="Cambria Math" charset="0"/>
                        </a:rPr>
                        <m:t>𝑑</m:t>
                      </m:r>
                    </m:oMath>
                  </m:oMathPara>
                </a14:m>
                <a:endParaRPr lang="en-US" dirty="0">
                  <a:solidFill>
                    <a:srgbClr val="00B05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88621" y="3749987"/>
                <a:ext cx="462546" cy="369332"/>
              </a:xfrm>
              <a:prstGeom prst="rect">
                <a:avLst/>
              </a:prstGeom>
              <a:blipFill rotWithShape="0">
                <a:blip r:embed="rId5"/>
                <a:stretch>
                  <a:fillRect/>
                </a:stretch>
              </a:blipFill>
              <a:ln>
                <a:noFill/>
              </a:ln>
            </p:spPr>
            <p:txBody>
              <a:bodyPr/>
              <a:lstStyle/>
              <a:p>
                <a:r>
                  <a:rPr lang="en-US">
                    <a:noFill/>
                  </a:rPr>
                  <a:t> </a:t>
                </a:r>
              </a:p>
            </p:txBody>
          </p:sp>
        </mc:Fallback>
      </mc:AlternateContent>
      <p:sp>
        <p:nvSpPr>
          <p:cNvPr id="10" name="Oval 9"/>
          <p:cNvSpPr/>
          <p:nvPr/>
        </p:nvSpPr>
        <p:spPr>
          <a:xfrm>
            <a:off x="3450779" y="4172735"/>
            <a:ext cx="829255" cy="50610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3450779" y="3749987"/>
                <a:ext cx="46254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C00000"/>
                          </a:solidFill>
                          <a:latin typeface="Cambria Math" charset="0"/>
                        </a:rPr>
                        <m:t>𝑓</m:t>
                      </m:r>
                    </m:oMath>
                  </m:oMathPara>
                </a14:m>
                <a:endParaRPr lang="en-US" dirty="0">
                  <a:solidFill>
                    <a:srgbClr val="C00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450779" y="3749987"/>
                <a:ext cx="462546" cy="369332"/>
              </a:xfrm>
              <a:prstGeom prst="rect">
                <a:avLst/>
              </a:prstGeom>
              <a:blipFill rotWithShape="0">
                <a:blip r:embed="rId6"/>
                <a:stretch>
                  <a:fillRect b="-14754"/>
                </a:stretch>
              </a:blipFill>
              <a:ln>
                <a:noFill/>
              </a:ln>
            </p:spPr>
            <p:txBody>
              <a:bodyPr/>
              <a:lstStyle/>
              <a:p>
                <a:r>
                  <a:rPr lang="en-US">
                    <a:noFill/>
                  </a:rPr>
                  <a:t> </a:t>
                </a:r>
              </a:p>
            </p:txBody>
          </p:sp>
        </mc:Fallback>
      </mc:AlternateContent>
      <p:sp>
        <p:nvSpPr>
          <p:cNvPr id="12" name="TextBox 11"/>
          <p:cNvSpPr txBox="1"/>
          <p:nvPr/>
        </p:nvSpPr>
        <p:spPr>
          <a:xfrm>
            <a:off x="137006" y="1115340"/>
            <a:ext cx="12192000" cy="1323439"/>
          </a:xfrm>
          <a:prstGeom prst="rect">
            <a:avLst/>
          </a:prstGeom>
          <a:noFill/>
        </p:spPr>
        <p:txBody>
          <a:bodyPr wrap="square" rtlCol="0">
            <a:spAutoFit/>
          </a:bodyPr>
          <a:lstStyle/>
          <a:p>
            <a:r>
              <a:rPr lang="en-GB" sz="2800" dirty="0"/>
              <a:t>What is the free space path loss that a cellular radio system operating at 900 MHz will experience for a 2 km path?</a:t>
            </a:r>
            <a:endParaRPr lang="en-GB" sz="2400" dirty="0"/>
          </a:p>
          <a:p>
            <a:endParaRPr lang="en-US" sz="2400" dirty="0"/>
          </a:p>
        </p:txBody>
      </p:sp>
    </p:spTree>
    <p:extLst>
      <p:ext uri="{BB962C8B-B14F-4D97-AF65-F5344CB8AC3E}">
        <p14:creationId xmlns:p14="http://schemas.microsoft.com/office/powerpoint/2010/main" val="67702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77084" cy="1143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Multipath Transmission</a:t>
            </a:r>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15</a:t>
            </a:fld>
            <a:endParaRPr lang="en-GB"/>
          </a:p>
        </p:txBody>
      </p:sp>
      <p:sp>
        <p:nvSpPr>
          <p:cNvPr id="8" name="Rectangle 7"/>
          <p:cNvSpPr/>
          <p:nvPr/>
        </p:nvSpPr>
        <p:spPr>
          <a:xfrm>
            <a:off x="102918" y="1143000"/>
            <a:ext cx="11760531" cy="2246769"/>
          </a:xfrm>
          <a:prstGeom prst="rect">
            <a:avLst/>
          </a:prstGeom>
        </p:spPr>
        <p:txBody>
          <a:bodyPr wrap="square">
            <a:spAutoFit/>
          </a:bodyPr>
          <a:lstStyle/>
          <a:p>
            <a:pPr marL="457200" indent="-457200" eaLnBrk="1" fontAlgn="auto" hangingPunct="1">
              <a:spcBef>
                <a:spcPts val="0"/>
              </a:spcBef>
              <a:spcAft>
                <a:spcPts val="0"/>
              </a:spcAft>
              <a:buClrTx/>
              <a:buFont typeface="Arial" charset="0"/>
              <a:buChar char="•"/>
            </a:pPr>
            <a:r>
              <a:rPr lang="en-US" sz="2800" kern="0" dirty="0"/>
              <a:t>Multipath fading --- Received signal made up from attenuated, reflected, transmitted and diffracted versions of original signal</a:t>
            </a:r>
          </a:p>
          <a:p>
            <a:pPr marL="914400" lvl="1" indent="-457200" fontAlgn="auto">
              <a:spcBef>
                <a:spcPts val="0"/>
              </a:spcBef>
              <a:spcAft>
                <a:spcPts val="0"/>
              </a:spcAft>
              <a:buFont typeface="Arial" charset="0"/>
              <a:buChar char="•"/>
            </a:pPr>
            <a:r>
              <a:rPr lang="en-US" sz="2800" kern="0" dirty="0"/>
              <a:t>Multipath fading is divided into </a:t>
            </a:r>
            <a:r>
              <a:rPr lang="en-US" sz="2800" i="1" kern="0" dirty="0"/>
              <a:t>slow</a:t>
            </a:r>
            <a:r>
              <a:rPr lang="en-US" sz="2800" kern="0" dirty="0"/>
              <a:t> and </a:t>
            </a:r>
            <a:r>
              <a:rPr lang="en-US" sz="2800" i="1" kern="0" dirty="0"/>
              <a:t>fast</a:t>
            </a:r>
            <a:r>
              <a:rPr lang="en-US" sz="2800" kern="0" dirty="0"/>
              <a:t> fading</a:t>
            </a:r>
          </a:p>
          <a:p>
            <a:pPr marL="457200" indent="-457200" eaLnBrk="1" fontAlgn="auto" hangingPunct="1">
              <a:spcBef>
                <a:spcPts val="0"/>
              </a:spcBef>
              <a:spcAft>
                <a:spcPts val="0"/>
              </a:spcAft>
              <a:buClrTx/>
              <a:buFont typeface="Arial" charset="0"/>
              <a:buChar char="•"/>
            </a:pPr>
            <a:r>
              <a:rPr lang="en-US" sz="2800" kern="0" dirty="0"/>
              <a:t>When we have a direct wave from the transmitter to the receiver, then we have a Line of Sight (</a:t>
            </a:r>
            <a:r>
              <a:rPr lang="en-US" sz="2800" kern="0" dirty="0" err="1"/>
              <a:t>LoS</a:t>
            </a:r>
            <a:r>
              <a:rPr lang="en-US" sz="2800" kern="0" dirty="0"/>
              <a:t>) link</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158" y="3181127"/>
            <a:ext cx="5631842" cy="2703284"/>
          </a:xfrm>
          <a:prstGeom prst="rect">
            <a:avLst/>
          </a:prstGeom>
        </p:spPr>
      </p:pic>
      <p:sp>
        <p:nvSpPr>
          <p:cNvPr id="11" name="TextBox 10"/>
          <p:cNvSpPr txBox="1"/>
          <p:nvPr/>
        </p:nvSpPr>
        <p:spPr>
          <a:xfrm>
            <a:off x="10916189" y="3072131"/>
            <a:ext cx="843148" cy="369332"/>
          </a:xfrm>
          <a:prstGeom prst="rect">
            <a:avLst/>
          </a:prstGeom>
          <a:noFill/>
          <a:ln>
            <a:noFill/>
          </a:ln>
        </p:spPr>
        <p:txBody>
          <a:bodyPr wrap="square" rtlCol="0">
            <a:spAutoFit/>
          </a:bodyPr>
          <a:lstStyle/>
          <a:p>
            <a:r>
              <a:rPr lang="en-US" dirty="0" err="1">
                <a:solidFill>
                  <a:srgbClr val="00B050"/>
                </a:solidFill>
              </a:rPr>
              <a:t>LoS</a:t>
            </a:r>
            <a:endParaRPr lang="en-US" dirty="0">
              <a:solidFill>
                <a:srgbClr val="00B050"/>
              </a:solidFill>
            </a:endParaRPr>
          </a:p>
        </p:txBody>
      </p:sp>
      <p:sp>
        <p:nvSpPr>
          <p:cNvPr id="12" name="TextBox 11"/>
          <p:cNvSpPr txBox="1"/>
          <p:nvPr/>
        </p:nvSpPr>
        <p:spPr>
          <a:xfrm>
            <a:off x="10809572" y="5414912"/>
            <a:ext cx="1525457" cy="369332"/>
          </a:xfrm>
          <a:prstGeom prst="rect">
            <a:avLst/>
          </a:prstGeom>
          <a:noFill/>
        </p:spPr>
        <p:txBody>
          <a:bodyPr wrap="square" rtlCol="0">
            <a:spAutoFit/>
          </a:bodyPr>
          <a:lstStyle/>
          <a:p>
            <a:r>
              <a:rPr lang="en-US" dirty="0"/>
              <a:t>Non-</a:t>
            </a:r>
            <a:r>
              <a:rPr lang="en-US" dirty="0" err="1"/>
              <a:t>LoS</a:t>
            </a:r>
            <a:endParaRPr lang="en-US" dirty="0"/>
          </a:p>
        </p:txBody>
      </p:sp>
      <p:cxnSp>
        <p:nvCxnSpPr>
          <p:cNvPr id="13" name="Straight Arrow Connector 12"/>
          <p:cNvCxnSpPr/>
          <p:nvPr/>
        </p:nvCxnSpPr>
        <p:spPr>
          <a:xfrm flipH="1" flipV="1">
            <a:off x="10078193" y="4596265"/>
            <a:ext cx="858983" cy="76695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065818" y="3389769"/>
            <a:ext cx="4500748" cy="659717"/>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2918" y="3318570"/>
            <a:ext cx="6314211" cy="3539430"/>
          </a:xfrm>
          <a:prstGeom prst="rect">
            <a:avLst/>
          </a:prstGeom>
        </p:spPr>
        <p:txBody>
          <a:bodyPr wrap="square">
            <a:spAutoFit/>
          </a:bodyPr>
          <a:lstStyle/>
          <a:p>
            <a:pPr marL="457200" indent="-457200" eaLnBrk="1" fontAlgn="auto" hangingPunct="1">
              <a:spcBef>
                <a:spcPts val="0"/>
              </a:spcBef>
              <a:spcAft>
                <a:spcPts val="0"/>
              </a:spcAft>
              <a:buClrTx/>
              <a:buFont typeface="Arial" charset="0"/>
              <a:buChar char="•"/>
            </a:pPr>
            <a:r>
              <a:rPr lang="en-US" sz="2800" kern="0" dirty="0"/>
              <a:t>Multipath propagation can be described by the physics of three basic propagation mechanisms:</a:t>
            </a:r>
          </a:p>
          <a:p>
            <a:pPr marL="914400" lvl="1" indent="-457200" fontAlgn="auto">
              <a:spcBef>
                <a:spcPts val="0"/>
              </a:spcBef>
              <a:spcAft>
                <a:spcPts val="0"/>
              </a:spcAft>
              <a:buFont typeface="Arial" charset="0"/>
              <a:buChar char="•"/>
            </a:pPr>
            <a:r>
              <a:rPr lang="en-US" sz="2800" kern="0" dirty="0"/>
              <a:t>Reflection</a:t>
            </a:r>
          </a:p>
          <a:p>
            <a:pPr marL="914400" lvl="1" indent="-457200" fontAlgn="auto">
              <a:spcBef>
                <a:spcPts val="0"/>
              </a:spcBef>
              <a:spcAft>
                <a:spcPts val="0"/>
              </a:spcAft>
              <a:buFont typeface="Arial" charset="0"/>
              <a:buChar char="•"/>
            </a:pPr>
            <a:r>
              <a:rPr lang="en-US" sz="2800" kern="0" dirty="0"/>
              <a:t>Diffraction</a:t>
            </a:r>
          </a:p>
          <a:p>
            <a:pPr marL="914400" lvl="1" indent="-457200" fontAlgn="auto">
              <a:spcBef>
                <a:spcPts val="0"/>
              </a:spcBef>
              <a:spcAft>
                <a:spcPts val="0"/>
              </a:spcAft>
              <a:buFont typeface="Arial" charset="0"/>
              <a:buChar char="•"/>
            </a:pPr>
            <a:r>
              <a:rPr lang="en-US" sz="2800" kern="0" dirty="0"/>
              <a:t>Scattering</a:t>
            </a:r>
          </a:p>
          <a:p>
            <a:pPr marL="914400" lvl="1" indent="-457200" fontAlgn="auto">
              <a:spcBef>
                <a:spcPts val="0"/>
              </a:spcBef>
              <a:spcAft>
                <a:spcPts val="0"/>
              </a:spcAft>
              <a:buFont typeface="Arial" charset="0"/>
              <a:buChar char="•"/>
            </a:pPr>
            <a:endParaRPr lang="en-US" sz="2800" kern="0" dirty="0"/>
          </a:p>
          <a:p>
            <a:pPr eaLnBrk="1" fontAlgn="auto" hangingPunct="1">
              <a:spcBef>
                <a:spcPts val="0"/>
              </a:spcBef>
              <a:spcAft>
                <a:spcPts val="0"/>
              </a:spcAft>
              <a:buClrTx/>
            </a:pPr>
            <a:endParaRPr lang="en-US" sz="2800" kern="0" dirty="0"/>
          </a:p>
        </p:txBody>
      </p:sp>
    </p:spTree>
    <p:extLst>
      <p:ext uri="{BB962C8B-B14F-4D97-AF65-F5344CB8AC3E}">
        <p14:creationId xmlns:p14="http://schemas.microsoft.com/office/powerpoint/2010/main" val="4750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77084" cy="1143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Reflection</a:t>
            </a:r>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16</a:t>
            </a:fld>
            <a:endParaRPr lang="en-GB"/>
          </a:p>
        </p:txBody>
      </p:sp>
      <p:sp>
        <p:nvSpPr>
          <p:cNvPr id="8" name="Rectangle 7"/>
          <p:cNvSpPr/>
          <p:nvPr/>
        </p:nvSpPr>
        <p:spPr>
          <a:xfrm>
            <a:off x="102918" y="1143000"/>
            <a:ext cx="11760531" cy="1815882"/>
          </a:xfrm>
          <a:prstGeom prst="rect">
            <a:avLst/>
          </a:prstGeom>
        </p:spPr>
        <p:txBody>
          <a:bodyPr wrap="square">
            <a:spAutoFit/>
          </a:bodyPr>
          <a:lstStyle/>
          <a:p>
            <a:pPr marL="457200" indent="-457200" eaLnBrk="1" fontAlgn="auto" hangingPunct="1">
              <a:spcBef>
                <a:spcPts val="0"/>
              </a:spcBef>
              <a:spcAft>
                <a:spcPts val="0"/>
              </a:spcAft>
              <a:buClrTx/>
              <a:buFont typeface="Arial" charset="0"/>
              <a:buChar char="•"/>
            </a:pPr>
            <a:r>
              <a:rPr lang="en-US" sz="2800" kern="0" dirty="0"/>
              <a:t>It occurs when an electromagnetic wave impinges upon an object that has large dimensions compared to the wavelength of the propagating wave (from surface of earth, buildings, walls)</a:t>
            </a:r>
          </a:p>
          <a:p>
            <a:pPr eaLnBrk="1" fontAlgn="auto" hangingPunct="1">
              <a:spcBef>
                <a:spcPts val="0"/>
              </a:spcBef>
              <a:spcAft>
                <a:spcPts val="0"/>
              </a:spcAft>
              <a:buClrTx/>
            </a:pPr>
            <a:endParaRPr lang="en-US" sz="2800" kern="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158" y="3268374"/>
            <a:ext cx="5631842" cy="2703284"/>
          </a:xfrm>
          <a:prstGeom prst="rect">
            <a:avLst/>
          </a:prstGeom>
        </p:spPr>
      </p:pic>
      <p:sp>
        <p:nvSpPr>
          <p:cNvPr id="12" name="Oval 11"/>
          <p:cNvSpPr/>
          <p:nvPr/>
        </p:nvSpPr>
        <p:spPr>
          <a:xfrm rot="20869058">
            <a:off x="8808232" y="4269331"/>
            <a:ext cx="2456216" cy="665237"/>
          </a:xfrm>
          <a:prstGeom prst="ellipse">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9799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77084" cy="1143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Diffraction</a:t>
            </a:r>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17</a:t>
            </a:fld>
            <a:endParaRPr lang="en-GB"/>
          </a:p>
        </p:txBody>
      </p:sp>
      <p:sp>
        <p:nvSpPr>
          <p:cNvPr id="8" name="Rectangle 7"/>
          <p:cNvSpPr/>
          <p:nvPr/>
        </p:nvSpPr>
        <p:spPr>
          <a:xfrm>
            <a:off x="102918" y="1143000"/>
            <a:ext cx="11760531" cy="954107"/>
          </a:xfrm>
          <a:prstGeom prst="rect">
            <a:avLst/>
          </a:prstGeom>
        </p:spPr>
        <p:txBody>
          <a:bodyPr wrap="square">
            <a:spAutoFit/>
          </a:bodyPr>
          <a:lstStyle/>
          <a:p>
            <a:pPr marL="457200" indent="-457200" eaLnBrk="1" fontAlgn="auto" hangingPunct="1">
              <a:spcBef>
                <a:spcPts val="0"/>
              </a:spcBef>
              <a:spcAft>
                <a:spcPts val="0"/>
              </a:spcAft>
              <a:buClrTx/>
              <a:buFont typeface="Arial" charset="0"/>
              <a:buChar char="•"/>
            </a:pPr>
            <a:r>
              <a:rPr lang="en-US" sz="2800" kern="0" dirty="0"/>
              <a:t>It occurs when the path between </a:t>
            </a:r>
            <a:r>
              <a:rPr lang="en-US" sz="2800" kern="0" dirty="0" err="1"/>
              <a:t>Tx</a:t>
            </a:r>
            <a:r>
              <a:rPr lang="en-US" sz="2800" kern="0" dirty="0"/>
              <a:t> and Rx is obstructed by a surface with sharp irregularities (edges)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612" y="3240107"/>
            <a:ext cx="5631842" cy="2703284"/>
          </a:xfrm>
          <a:prstGeom prst="rect">
            <a:avLst/>
          </a:prstGeom>
        </p:spPr>
      </p:pic>
      <p:sp>
        <p:nvSpPr>
          <p:cNvPr id="6" name="Oval 5"/>
          <p:cNvSpPr/>
          <p:nvPr/>
        </p:nvSpPr>
        <p:spPr>
          <a:xfrm rot="2631579">
            <a:off x="8538358" y="4631377"/>
            <a:ext cx="1816925" cy="914400"/>
          </a:xfrm>
          <a:prstGeom prst="ellipse">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4984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77084" cy="1143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Scattering</a:t>
            </a:r>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18</a:t>
            </a:fld>
            <a:endParaRPr lang="en-GB"/>
          </a:p>
        </p:txBody>
      </p:sp>
      <p:sp>
        <p:nvSpPr>
          <p:cNvPr id="8" name="Rectangle 7"/>
          <p:cNvSpPr/>
          <p:nvPr/>
        </p:nvSpPr>
        <p:spPr>
          <a:xfrm>
            <a:off x="102918" y="1143000"/>
            <a:ext cx="11760531" cy="2246769"/>
          </a:xfrm>
          <a:prstGeom prst="rect">
            <a:avLst/>
          </a:prstGeom>
        </p:spPr>
        <p:txBody>
          <a:bodyPr wrap="square">
            <a:spAutoFit/>
          </a:bodyPr>
          <a:lstStyle/>
          <a:p>
            <a:pPr marL="457200" indent="-457200" eaLnBrk="1" fontAlgn="auto" hangingPunct="1">
              <a:spcBef>
                <a:spcPts val="0"/>
              </a:spcBef>
              <a:spcAft>
                <a:spcPts val="0"/>
              </a:spcAft>
              <a:buClrTx/>
              <a:buFont typeface="Arial" charset="0"/>
              <a:buChar char="•"/>
            </a:pPr>
            <a:r>
              <a:rPr lang="en-US" sz="2800" kern="0" dirty="0"/>
              <a:t>It occurs when the medium through which the wave travels consists of objects with dimensions that are small compared to the wavelength, and where the number of obstacles per unit volume is large (produced by foliage, street signs, lamp posts)</a:t>
            </a:r>
          </a:p>
          <a:p>
            <a:pPr eaLnBrk="1" fontAlgn="auto" hangingPunct="1">
              <a:spcBef>
                <a:spcPts val="0"/>
              </a:spcBef>
              <a:spcAft>
                <a:spcPts val="0"/>
              </a:spcAft>
              <a:buClrTx/>
            </a:pPr>
            <a:endParaRPr lang="en-US" sz="2800" kern="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158" y="3244623"/>
            <a:ext cx="5631842" cy="2703284"/>
          </a:xfrm>
          <a:prstGeom prst="rect">
            <a:avLst/>
          </a:prstGeom>
        </p:spPr>
      </p:pic>
      <p:sp>
        <p:nvSpPr>
          <p:cNvPr id="6" name="Oval 5"/>
          <p:cNvSpPr/>
          <p:nvPr/>
        </p:nvSpPr>
        <p:spPr>
          <a:xfrm>
            <a:off x="8372106" y="4626626"/>
            <a:ext cx="1111795" cy="665237"/>
          </a:xfrm>
          <a:prstGeom prst="ellipse">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9418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77084" cy="1143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Slow Fading </a:t>
            </a:r>
            <a:r>
              <a:rPr lang="mr-IN" dirty="0"/>
              <a:t>–</a:t>
            </a:r>
            <a:r>
              <a:rPr lang="en-GB" dirty="0"/>
              <a:t> Shadowing (1) </a:t>
            </a:r>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19</a:t>
            </a:fld>
            <a:endParaRPr lang="en-GB"/>
          </a:p>
        </p:txBody>
      </p:sp>
      <p:sp>
        <p:nvSpPr>
          <p:cNvPr id="33" name="Content Placeholder 2"/>
          <p:cNvSpPr txBox="1">
            <a:spLocks/>
          </p:cNvSpPr>
          <p:nvPr/>
        </p:nvSpPr>
        <p:spPr bwMode="auto">
          <a:xfrm>
            <a:off x="294296" y="1357490"/>
            <a:ext cx="10616720" cy="1618013"/>
          </a:xfrm>
          <a:prstGeom prst="rect">
            <a:avLst/>
          </a:prstGeom>
          <a:noFill/>
          <a:ln>
            <a:noFill/>
          </a:ln>
          <a:extLst>
            <a:ext uri="{909E8E84-426E-40dd-AFC4-6F175D3DCCD1}">
              <a14:hiddenFill xmlns:mc="http://schemas.openxmlformats.org/markup-compatibility/2006" xmlns:a14="http://schemas.microsoft.com/office/drawing/2010/main" xmlns="">
                <a:solidFill>
                  <a:srgbClr val="FFFFFF"/>
                </a:solidFill>
              </a14:hiddenFill>
            </a:ext>
            <a:ext uri="{91240B29-F687-4f45-9708-019B960494DF}">
              <a14:hiddenLine xmlns:mc="http://schemas.openxmlformats.org/markup-compatibility/2006"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858BB"/>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2858BB"/>
              </a:buClr>
              <a:buChar char="•"/>
              <a:defRPr sz="2800">
                <a:solidFill>
                  <a:schemeClr val="tx1"/>
                </a:solidFill>
                <a:latin typeface="+mn-lt"/>
              </a:defRPr>
            </a:lvl2pPr>
            <a:lvl3pPr marL="1143000" indent="-228600" algn="l" rtl="0" eaLnBrk="0" fontAlgn="base" hangingPunct="0">
              <a:spcBef>
                <a:spcPct val="20000"/>
              </a:spcBef>
              <a:spcAft>
                <a:spcPct val="0"/>
              </a:spcAft>
              <a:buClr>
                <a:srgbClr val="2858BB"/>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GB" sz="2400" kern="0" dirty="0"/>
              <a:t>Slow variations in </a:t>
            </a:r>
            <a:r>
              <a:rPr lang="en-GB" sz="2400" kern="0" dirty="0" err="1"/>
              <a:t>rx’d</a:t>
            </a:r>
            <a:r>
              <a:rPr lang="en-GB" sz="2400" kern="0" dirty="0"/>
              <a:t> signal power as user moves, caused by attenuation by trees/buildings/etc.</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197" y="4068861"/>
            <a:ext cx="7572671" cy="1127486"/>
          </a:xfrm>
          <a:prstGeom prst="rect">
            <a:avLst/>
          </a:prstGeom>
        </p:spPr>
      </p:pic>
      <p:sp>
        <p:nvSpPr>
          <p:cNvPr id="11" name="Content Placeholder 2"/>
          <p:cNvSpPr txBox="1">
            <a:spLocks/>
          </p:cNvSpPr>
          <p:nvPr/>
        </p:nvSpPr>
        <p:spPr bwMode="auto">
          <a:xfrm>
            <a:off x="294296" y="2655616"/>
            <a:ext cx="11592903" cy="1181270"/>
          </a:xfrm>
          <a:prstGeom prst="rect">
            <a:avLst/>
          </a:prstGeom>
          <a:noFill/>
          <a:ln>
            <a:noFill/>
          </a:ln>
          <a:extLst>
            <a:ext uri="{909E8E84-426E-40dd-AFC4-6F175D3DCCD1}">
              <a14:hiddenFill xmlns="" xmlns:a14="http://schemas.microsoft.com/office/drawing/2010/main" xmlns:mc="http://schemas.openxmlformats.org/markup-compatibility/2006">
                <a:solidFill>
                  <a:srgbClr val="FFFFFF"/>
                </a:solidFill>
              </a14:hiddenFill>
            </a:ext>
            <a:ext uri="{91240B29-F687-4f45-9708-019B960494DF}">
              <a14:hiddenLine xmlns="" xmlns:a14="http://schemas.microsoft.com/office/drawing/2010/main" xmlns:mc="http://schemas.openxmlformats.org/markup-compatibility/2006"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858BB"/>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2858BB"/>
              </a:buClr>
              <a:buChar char="•"/>
              <a:defRPr sz="2800">
                <a:solidFill>
                  <a:schemeClr val="tx1"/>
                </a:solidFill>
                <a:latin typeface="+mn-lt"/>
              </a:defRPr>
            </a:lvl2pPr>
            <a:lvl3pPr marL="1143000" indent="-228600" algn="l" rtl="0" eaLnBrk="0" fontAlgn="base" hangingPunct="0">
              <a:spcBef>
                <a:spcPct val="20000"/>
              </a:spcBef>
              <a:spcAft>
                <a:spcPct val="0"/>
              </a:spcAft>
              <a:buClr>
                <a:srgbClr val="2858BB"/>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GB" sz="2400" kern="0" dirty="0"/>
              <a:t>In an </a:t>
            </a:r>
            <a:r>
              <a:rPr lang="en-GB" sz="2400" u="sng" kern="0" dirty="0"/>
              <a:t>urban</a:t>
            </a:r>
            <a:r>
              <a:rPr lang="en-GB" sz="2400" kern="0" dirty="0"/>
              <a:t> environment, the average signal strength is often assumed to follow an inverse fourth law, instead of the inverse square normally seen in free space propagation</a:t>
            </a:r>
          </a:p>
        </p:txBody>
      </p:sp>
      <p:sp>
        <p:nvSpPr>
          <p:cNvPr id="14" name="Oval 13"/>
          <p:cNvSpPr/>
          <p:nvPr/>
        </p:nvSpPr>
        <p:spPr>
          <a:xfrm rot="17687955">
            <a:off x="5014060" y="4570238"/>
            <a:ext cx="1713000" cy="342976"/>
          </a:xfrm>
          <a:prstGeom prst="ellipse">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6249186" y="3649110"/>
                <a:ext cx="843148" cy="37555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0070C0"/>
                              </a:solidFill>
                              <a:latin typeface="Cambria Math" panose="02040503050406030204" pitchFamily="18" charset="0"/>
                            </a:rPr>
                          </m:ctrlPr>
                        </m:sSupPr>
                        <m:e>
                          <m:r>
                            <a:rPr lang="en-GB" b="0" i="1" smtClean="0">
                              <a:solidFill>
                                <a:srgbClr val="0070C0"/>
                              </a:solidFill>
                              <a:latin typeface="Cambria Math" charset="0"/>
                            </a:rPr>
                            <m:t>𝑑</m:t>
                          </m:r>
                        </m:e>
                        <m:sup>
                          <m:r>
                            <a:rPr lang="en-GB" b="1" i="1" smtClean="0">
                              <a:solidFill>
                                <a:srgbClr val="0070C0"/>
                              </a:solidFill>
                              <a:latin typeface="Cambria Math" charset="0"/>
                            </a:rPr>
                            <m:t>𝟐</m:t>
                          </m:r>
                        </m:sup>
                      </m:sSup>
                    </m:oMath>
                  </m:oMathPara>
                </a14:m>
                <a:endParaRPr lang="en-US" dirty="0">
                  <a:solidFill>
                    <a:srgbClr val="0070C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249186" y="3649110"/>
                <a:ext cx="843148" cy="375552"/>
              </a:xfrm>
              <a:prstGeom prst="rect">
                <a:avLst/>
              </a:prstGeom>
              <a:blipFill rotWithShape="0">
                <a:blip r:embed="rId5"/>
                <a:stretch>
                  <a:fillRect/>
                </a:stretch>
              </a:blipFill>
              <a:ln>
                <a:noFill/>
              </a:ln>
            </p:spPr>
            <p:txBody>
              <a:bodyPr/>
              <a:lstStyle/>
              <a:p>
                <a:r>
                  <a:rPr lang="en-US">
                    <a:noFill/>
                  </a:rPr>
                  <a:t> </a:t>
                </a:r>
              </a:p>
            </p:txBody>
          </p:sp>
        </mc:Fallback>
      </mc:AlternateContent>
      <p:cxnSp>
        <p:nvCxnSpPr>
          <p:cNvPr id="6" name="Straight Arrow Connector 5"/>
          <p:cNvCxnSpPr>
            <a:stCxn id="15" idx="3"/>
          </p:cNvCxnSpPr>
          <p:nvPr/>
        </p:nvCxnSpPr>
        <p:spPr>
          <a:xfrm>
            <a:off x="7092334" y="3836886"/>
            <a:ext cx="2016040" cy="390730"/>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9109489" y="4068861"/>
                <a:ext cx="509524" cy="369332"/>
              </a:xfrm>
              <a:prstGeom prst="rect">
                <a:avLst/>
              </a:prstGeom>
              <a:noFill/>
              <a:ln>
                <a:noFill/>
              </a:ln>
            </p:spPr>
            <p:txBody>
              <a:bodyPr wrap="square" rtlCol="0">
                <a:spAutoFit/>
              </a:bodyPr>
              <a:lstStyle/>
              <a:p>
                <a14:m>
                  <m:oMath xmlns:m="http://schemas.openxmlformats.org/officeDocument/2006/math">
                    <m:sSup>
                      <m:sSupPr>
                        <m:ctrlPr>
                          <a:rPr lang="en-US" i="1" smtClean="0">
                            <a:solidFill>
                              <a:srgbClr val="C00000"/>
                            </a:solidFill>
                            <a:latin typeface="Cambria Math" panose="02040503050406030204" pitchFamily="18" charset="0"/>
                          </a:rPr>
                        </m:ctrlPr>
                      </m:sSupPr>
                      <m:e>
                        <m:r>
                          <a:rPr lang="en-GB" b="0" i="1" smtClean="0">
                            <a:solidFill>
                              <a:srgbClr val="C00000"/>
                            </a:solidFill>
                            <a:latin typeface="Cambria Math" charset="0"/>
                          </a:rPr>
                          <m:t>𝑑</m:t>
                        </m:r>
                      </m:e>
                      <m:sup>
                        <m:r>
                          <a:rPr lang="en-GB" b="0" i="1" smtClean="0">
                            <a:solidFill>
                              <a:srgbClr val="C00000"/>
                            </a:solidFill>
                            <a:latin typeface="Cambria Math" charset="0"/>
                          </a:rPr>
                          <m:t>4</m:t>
                        </m:r>
                      </m:sup>
                    </m:sSup>
                  </m:oMath>
                </a14:m>
                <a:r>
                  <a:rPr lang="en-US" dirty="0">
                    <a:solidFill>
                      <a:srgbClr val="0070C0"/>
                    </a:solidFill>
                  </a:rPr>
                  <a:t> </a:t>
                </a:r>
              </a:p>
            </p:txBody>
          </p:sp>
        </mc:Choice>
        <mc:Fallback xmlns="">
          <p:sp>
            <p:nvSpPr>
              <p:cNvPr id="16" name="TextBox 15"/>
              <p:cNvSpPr txBox="1">
                <a:spLocks noRot="1" noChangeAspect="1" noMove="1" noResize="1" noEditPoints="1" noAdjustHandles="1" noChangeArrowheads="1" noChangeShapeType="1" noTextEdit="1"/>
              </p:cNvSpPr>
              <p:nvPr/>
            </p:nvSpPr>
            <p:spPr>
              <a:xfrm>
                <a:off x="9109489" y="4068861"/>
                <a:ext cx="509524" cy="369332"/>
              </a:xfrm>
              <a:prstGeom prst="rect">
                <a:avLst/>
              </a:prstGeom>
              <a:blipFill rotWithShape="0">
                <a:blip r:embed="rId6"/>
                <a:stretch>
                  <a:fillRect/>
                </a:stretch>
              </a:blipFill>
              <a:ln>
                <a:noFill/>
              </a:ln>
            </p:spPr>
            <p:txBody>
              <a:bodyPr/>
              <a:lstStyle/>
              <a:p>
                <a:r>
                  <a:rPr lang="en-US">
                    <a:noFill/>
                  </a:rPr>
                  <a:t> </a:t>
                </a:r>
              </a:p>
            </p:txBody>
          </p:sp>
        </mc:Fallback>
      </mc:AlternateContent>
      <p:sp>
        <p:nvSpPr>
          <p:cNvPr id="17" name="TextBox 16"/>
          <p:cNvSpPr txBox="1"/>
          <p:nvPr/>
        </p:nvSpPr>
        <p:spPr>
          <a:xfrm>
            <a:off x="7833716" y="3594775"/>
            <a:ext cx="847145" cy="369332"/>
          </a:xfrm>
          <a:prstGeom prst="rect">
            <a:avLst/>
          </a:prstGeom>
          <a:noFill/>
          <a:ln>
            <a:noFill/>
          </a:ln>
        </p:spPr>
        <p:txBody>
          <a:bodyPr wrap="square" rtlCol="0">
            <a:spAutoFit/>
          </a:bodyPr>
          <a:lstStyle/>
          <a:p>
            <a:r>
              <a:rPr lang="en-US" dirty="0">
                <a:solidFill>
                  <a:srgbClr val="C00000"/>
                </a:solidFill>
              </a:rPr>
              <a:t>urban </a:t>
            </a:r>
          </a:p>
        </p:txBody>
      </p:sp>
    </p:spTree>
    <p:extLst>
      <p:ext uri="{BB962C8B-B14F-4D97-AF65-F5344CB8AC3E}">
        <p14:creationId xmlns:p14="http://schemas.microsoft.com/office/powerpoint/2010/main" val="198573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P spid="15"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77084" cy="1143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Radiowave Propagation (1)</a:t>
            </a:r>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2</a:t>
            </a:fld>
            <a:endParaRPr lang="en-GB"/>
          </a:p>
        </p:txBody>
      </p:sp>
      <p:sp>
        <p:nvSpPr>
          <p:cNvPr id="8" name="Rectangle 7"/>
          <p:cNvSpPr/>
          <p:nvPr/>
        </p:nvSpPr>
        <p:spPr>
          <a:xfrm>
            <a:off x="102918" y="1143000"/>
            <a:ext cx="11850543" cy="1384995"/>
          </a:xfrm>
          <a:prstGeom prst="rect">
            <a:avLst/>
          </a:prstGeom>
        </p:spPr>
        <p:txBody>
          <a:bodyPr wrap="square">
            <a:spAutoFit/>
          </a:bodyPr>
          <a:lstStyle/>
          <a:p>
            <a:pPr lvl="1" indent="-457200" fontAlgn="auto">
              <a:spcBef>
                <a:spcPts val="0"/>
              </a:spcBef>
              <a:spcAft>
                <a:spcPts val="0"/>
              </a:spcAft>
              <a:buFont typeface="Arial" charset="0"/>
              <a:buChar char="•"/>
            </a:pPr>
            <a:r>
              <a:rPr lang="en-US" sz="2800" kern="0" dirty="0"/>
              <a:t>Mobile services are mainly based on elevated basestations that communicate with a number of moving mobiles (point-to-multipoint)</a:t>
            </a:r>
          </a:p>
          <a:p>
            <a:pPr lvl="1" indent="-457200" fontAlgn="auto">
              <a:spcBef>
                <a:spcPts val="0"/>
              </a:spcBef>
              <a:spcAft>
                <a:spcPts val="0"/>
              </a:spcAft>
              <a:buFont typeface="Arial" charset="0"/>
              <a:buChar char="•"/>
            </a:pPr>
            <a:r>
              <a:rPr lang="en-US" sz="2800" kern="0" dirty="0"/>
              <a:t>To support these mobile services:</a:t>
            </a:r>
          </a:p>
        </p:txBody>
      </p:sp>
      <p:pic>
        <p:nvPicPr>
          <p:cNvPr id="9"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l="7524" r="12828"/>
          <a:stretch/>
        </p:blipFill>
        <p:spPr>
          <a:xfrm>
            <a:off x="6682641" y="2700273"/>
            <a:ext cx="5509359" cy="3113634"/>
          </a:xfrm>
        </p:spPr>
      </p:pic>
      <p:sp>
        <p:nvSpPr>
          <p:cNvPr id="10" name="Rectangle 9"/>
          <p:cNvSpPr/>
          <p:nvPr/>
        </p:nvSpPr>
        <p:spPr>
          <a:xfrm>
            <a:off x="102918" y="2700273"/>
            <a:ext cx="6931454" cy="4031873"/>
          </a:xfrm>
          <a:prstGeom prst="rect">
            <a:avLst/>
          </a:prstGeom>
        </p:spPr>
        <p:txBody>
          <a:bodyPr wrap="square">
            <a:spAutoFit/>
          </a:bodyPr>
          <a:lstStyle/>
          <a:p>
            <a:pPr marL="457200" indent="-457200" eaLnBrk="1" fontAlgn="auto" hangingPunct="1">
              <a:spcBef>
                <a:spcPts val="0"/>
              </a:spcBef>
              <a:spcAft>
                <a:spcPts val="0"/>
              </a:spcAft>
              <a:buClrTx/>
              <a:buFont typeface="Arial" charset="0"/>
              <a:buChar char="•"/>
            </a:pPr>
            <a:r>
              <a:rPr lang="en-US" sz="2800" kern="0" dirty="0"/>
              <a:t>Outdoors: we consider effects such as:</a:t>
            </a:r>
          </a:p>
          <a:p>
            <a:pPr marL="914400" lvl="1" indent="-457200" fontAlgn="auto">
              <a:spcBef>
                <a:spcPts val="0"/>
              </a:spcBef>
              <a:spcAft>
                <a:spcPts val="0"/>
              </a:spcAft>
              <a:buFont typeface="Arial" charset="0"/>
              <a:buChar char="•"/>
            </a:pPr>
            <a:r>
              <a:rPr lang="en-US" sz="2400" kern="0" dirty="0"/>
              <a:t>Irregular terrain</a:t>
            </a:r>
          </a:p>
          <a:p>
            <a:pPr marL="914400" lvl="1" indent="-457200" fontAlgn="auto">
              <a:spcBef>
                <a:spcPts val="0"/>
              </a:spcBef>
              <a:spcAft>
                <a:spcPts val="0"/>
              </a:spcAft>
              <a:buFont typeface="Arial" charset="0"/>
              <a:buChar char="•"/>
            </a:pPr>
            <a:r>
              <a:rPr lang="en-US" sz="2400" kern="0" dirty="0"/>
              <a:t>User motion</a:t>
            </a:r>
          </a:p>
          <a:p>
            <a:pPr marL="914400" lvl="1" indent="-457200" fontAlgn="auto">
              <a:spcBef>
                <a:spcPts val="0"/>
              </a:spcBef>
              <a:spcAft>
                <a:spcPts val="0"/>
              </a:spcAft>
              <a:buFont typeface="Arial" charset="0"/>
              <a:buChar char="•"/>
            </a:pPr>
            <a:r>
              <a:rPr lang="en-US" sz="2400" kern="0" dirty="0"/>
              <a:t>Build-up areas</a:t>
            </a:r>
          </a:p>
          <a:p>
            <a:pPr marL="914400" lvl="1" indent="-457200" fontAlgn="auto">
              <a:spcBef>
                <a:spcPts val="0"/>
              </a:spcBef>
              <a:spcAft>
                <a:spcPts val="0"/>
              </a:spcAft>
              <a:buFont typeface="Arial" charset="0"/>
              <a:buChar char="•"/>
            </a:pPr>
            <a:endParaRPr lang="en-US" sz="2400" kern="0" dirty="0"/>
          </a:p>
          <a:p>
            <a:pPr marL="457200" indent="-457200" eaLnBrk="1" fontAlgn="auto" hangingPunct="1">
              <a:spcBef>
                <a:spcPts val="0"/>
              </a:spcBef>
              <a:spcAft>
                <a:spcPts val="0"/>
              </a:spcAft>
              <a:buClrTx/>
              <a:buFont typeface="Arial" charset="0"/>
              <a:buChar char="•"/>
            </a:pPr>
            <a:r>
              <a:rPr lang="en-US" sz="2800" kern="0" dirty="0"/>
              <a:t>Indoors: we consider factors such as:</a:t>
            </a:r>
          </a:p>
          <a:p>
            <a:pPr marL="914400" lvl="1" indent="-457200" fontAlgn="auto">
              <a:spcBef>
                <a:spcPts val="0"/>
              </a:spcBef>
              <a:spcAft>
                <a:spcPts val="0"/>
              </a:spcAft>
              <a:buFont typeface="Arial" charset="0"/>
              <a:buChar char="•"/>
            </a:pPr>
            <a:r>
              <a:rPr lang="en-US" sz="2400" kern="0" dirty="0"/>
              <a:t>Transmission through walls, floors </a:t>
            </a:r>
          </a:p>
          <a:p>
            <a:pPr lvl="1" fontAlgn="auto">
              <a:spcBef>
                <a:spcPts val="0"/>
              </a:spcBef>
              <a:spcAft>
                <a:spcPts val="0"/>
              </a:spcAft>
            </a:pPr>
            <a:r>
              <a:rPr lang="en-US" sz="2400" kern="0" dirty="0"/>
              <a:t>and ceilings</a:t>
            </a:r>
          </a:p>
          <a:p>
            <a:pPr marL="914400" lvl="1" indent="-457200" fontAlgn="auto">
              <a:spcBef>
                <a:spcPts val="0"/>
              </a:spcBef>
              <a:spcAft>
                <a:spcPts val="0"/>
              </a:spcAft>
              <a:buFont typeface="Arial" charset="0"/>
              <a:buChar char="•"/>
            </a:pPr>
            <a:endParaRPr lang="en-US" sz="2800" kern="0" dirty="0"/>
          </a:p>
          <a:p>
            <a:pPr eaLnBrk="1" fontAlgn="auto" hangingPunct="1">
              <a:spcBef>
                <a:spcPts val="0"/>
              </a:spcBef>
              <a:spcAft>
                <a:spcPts val="0"/>
              </a:spcAft>
              <a:buClrTx/>
            </a:pPr>
            <a:r>
              <a:rPr lang="en-US" sz="2800" kern="0" dirty="0"/>
              <a:t>	</a:t>
            </a:r>
          </a:p>
        </p:txBody>
      </p:sp>
    </p:spTree>
    <p:extLst>
      <p:ext uri="{BB962C8B-B14F-4D97-AF65-F5344CB8AC3E}">
        <p14:creationId xmlns:p14="http://schemas.microsoft.com/office/powerpoint/2010/main" val="985774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77084" cy="1143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Slow Fading </a:t>
            </a:r>
            <a:r>
              <a:rPr lang="mr-IN" dirty="0"/>
              <a:t>–</a:t>
            </a:r>
            <a:r>
              <a:rPr lang="en-GB" dirty="0"/>
              <a:t> Shadowing (2) </a:t>
            </a:r>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20</a:t>
            </a:fld>
            <a:endParaRPr lang="en-GB"/>
          </a:p>
        </p:txBody>
      </p:sp>
      <mc:AlternateContent xmlns:mc="http://schemas.openxmlformats.org/markup-compatibility/2006" xmlns:a14="http://schemas.microsoft.com/office/drawing/2010/main">
        <mc:Choice Requires="a14">
          <p:sp>
            <p:nvSpPr>
              <p:cNvPr id="33" name="Content Placeholder 2"/>
              <p:cNvSpPr txBox="1">
                <a:spLocks/>
              </p:cNvSpPr>
              <p:nvPr/>
            </p:nvSpPr>
            <p:spPr bwMode="auto">
              <a:xfrm>
                <a:off x="294296" y="923306"/>
                <a:ext cx="11771033" cy="5008418"/>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858BB"/>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2858BB"/>
                  </a:buClr>
                  <a:buChar char="•"/>
                  <a:defRPr sz="2800">
                    <a:solidFill>
                      <a:schemeClr val="tx1"/>
                    </a:solidFill>
                    <a:latin typeface="+mn-lt"/>
                  </a:defRPr>
                </a:lvl2pPr>
                <a:lvl3pPr marL="1143000" indent="-228600" algn="l" rtl="0" eaLnBrk="0" fontAlgn="base" hangingPunct="0">
                  <a:spcBef>
                    <a:spcPct val="20000"/>
                  </a:spcBef>
                  <a:spcAft>
                    <a:spcPct val="0"/>
                  </a:spcAft>
                  <a:buClr>
                    <a:srgbClr val="2858BB"/>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GB" sz="2400" kern="0" dirty="0"/>
                  <a:t>Shadowing decreases the received power, and also increases the path loss at a given distance</a:t>
                </a:r>
              </a:p>
              <a:p>
                <a:pPr lvl="1"/>
                <a:r>
                  <a:rPr lang="en-GB" sz="2000" kern="0" dirty="0"/>
                  <a:t>Distance exponent (</a:t>
                </a:r>
                <a14:m>
                  <m:oMath xmlns:m="http://schemas.openxmlformats.org/officeDocument/2006/math">
                    <m:r>
                      <a:rPr lang="en-GB" sz="2000" b="0" i="1" kern="0" smtClean="0">
                        <a:solidFill>
                          <a:srgbClr val="C00000"/>
                        </a:solidFill>
                        <a:latin typeface="Cambria Math" charset="0"/>
                      </a:rPr>
                      <m:t>𝑛</m:t>
                    </m:r>
                  </m:oMath>
                </a14:m>
                <a:r>
                  <a:rPr lang="en-GB" sz="2000" kern="0" dirty="0"/>
                  <a:t>) increases in the received power and path loss equations, to take into account additional shadowing losses</a:t>
                </a:r>
              </a:p>
              <a:p>
                <a:pPr lvl="1"/>
                <a:endParaRPr lang="en-GB" sz="2000" kern="0" dirty="0"/>
              </a:p>
              <a:p>
                <a:endParaRPr lang="en-GB" sz="2400" kern="0" dirty="0"/>
              </a:p>
              <a:p>
                <a:endParaRPr lang="en-GB" sz="2400" kern="0" dirty="0"/>
              </a:p>
              <a:p>
                <a:r>
                  <a:rPr lang="en-GB" sz="2400" kern="0" dirty="0"/>
                  <a:t>Distance exponent (</a:t>
                </a:r>
                <a14:m>
                  <m:oMath xmlns:m="http://schemas.openxmlformats.org/officeDocument/2006/math">
                    <m:r>
                      <a:rPr lang="en-GB" sz="2400" i="1" kern="0" smtClean="0">
                        <a:solidFill>
                          <a:schemeClr val="tx1"/>
                        </a:solidFill>
                        <a:latin typeface="Cambria Math" charset="0"/>
                      </a:rPr>
                      <m:t>𝑛</m:t>
                    </m:r>
                  </m:oMath>
                </a14:m>
                <a:r>
                  <a:rPr lang="en-GB" sz="2400" kern="0" dirty="0"/>
                  <a:t>) is often determined by measuring the path loss as a function of distance (driving around the cell), and then by fitting the resulting value of </a:t>
                </a:r>
                <a14:m>
                  <m:oMath xmlns:m="http://schemas.openxmlformats.org/officeDocument/2006/math">
                    <m:r>
                      <a:rPr lang="en-GB" sz="2400" i="1" kern="0" dirty="0" smtClean="0">
                        <a:latin typeface="Cambria Math" charset="0"/>
                      </a:rPr>
                      <m:t>𝑛</m:t>
                    </m:r>
                  </m:oMath>
                </a14:m>
                <a:r>
                  <a:rPr lang="en-GB" sz="2400" kern="0" dirty="0"/>
                  <a:t> in the lowest mean square error between the model and the observed data</a:t>
                </a:r>
              </a:p>
              <a:p>
                <a:r>
                  <a:rPr lang="en-GB" sz="2400" kern="0" dirty="0"/>
                  <a:t>The greater the shadowing, the higher the value of </a:t>
                </a:r>
                <a14:m>
                  <m:oMath xmlns:m="http://schemas.openxmlformats.org/officeDocument/2006/math">
                    <m:r>
                      <a:rPr lang="en-GB" sz="2400" i="1" kern="0" dirty="0">
                        <a:latin typeface="Cambria Math" charset="0"/>
                      </a:rPr>
                      <m:t>𝑛</m:t>
                    </m:r>
                  </m:oMath>
                </a14:m>
                <a:endParaRPr lang="en-GB" sz="2400" kern="0" dirty="0"/>
              </a:p>
            </p:txBody>
          </p:sp>
        </mc:Choice>
        <mc:Fallback xmlns="">
          <p:sp>
            <p:nvSpPr>
              <p:cNvPr id="33" name="Content Placeholder 2"/>
              <p:cNvSpPr txBox="1">
                <a:spLocks noRot="1" noChangeAspect="1" noMove="1" noResize="1" noEditPoints="1" noAdjustHandles="1" noChangeArrowheads="1" noChangeShapeType="1" noTextEdit="1"/>
              </p:cNvSpPr>
              <p:nvPr/>
            </p:nvSpPr>
            <p:spPr bwMode="auto">
              <a:xfrm>
                <a:off x="294296" y="923306"/>
                <a:ext cx="11771033" cy="5008418"/>
              </a:xfrm>
              <a:prstGeom prst="rect">
                <a:avLst/>
              </a:prstGeom>
              <a:blipFill rotWithShape="0">
                <a:blip r:embed="rId2"/>
                <a:stretch>
                  <a:fillRect l="-673" t="-852" r="-1295"/>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99" y="2473673"/>
            <a:ext cx="5500216" cy="818921"/>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b="14937"/>
          <a:stretch/>
        </p:blipFill>
        <p:spPr>
          <a:xfrm>
            <a:off x="6699613" y="2367960"/>
            <a:ext cx="4677471" cy="947807"/>
          </a:xfrm>
          <a:prstGeom prst="rect">
            <a:avLst/>
          </a:prstGeom>
        </p:spPr>
      </p:pic>
      <p:sp>
        <p:nvSpPr>
          <p:cNvPr id="14" name="Oval 13"/>
          <p:cNvSpPr/>
          <p:nvPr/>
        </p:nvSpPr>
        <p:spPr>
          <a:xfrm rot="17687955">
            <a:off x="3925176" y="2484761"/>
            <a:ext cx="345962" cy="401774"/>
          </a:xfrm>
          <a:prstGeom prst="ellipse">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rot="17687955">
            <a:off x="10648749" y="2437738"/>
            <a:ext cx="444608" cy="401774"/>
          </a:xfrm>
          <a:prstGeom prst="ellipse">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89929" y="2473673"/>
            <a:ext cx="448236" cy="369332"/>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67C36F8-8BFA-D542-8254-ECB37EA57B36}"/>
                  </a:ext>
                </a:extLst>
              </p:cNvPr>
              <p:cNvSpPr txBox="1"/>
              <p:nvPr/>
            </p:nvSpPr>
            <p:spPr>
              <a:xfrm>
                <a:off x="8600806" y="5023793"/>
                <a:ext cx="2897579" cy="923330"/>
              </a:xfrm>
              <a:prstGeom prst="rect">
                <a:avLst/>
              </a:prstGeom>
              <a:noFill/>
              <a:ln>
                <a:solidFill>
                  <a:srgbClr val="C00000"/>
                </a:solidFill>
              </a:ln>
            </p:spPr>
            <p:txBody>
              <a:bodyPr wrap="square" rtlCol="0">
                <a:spAutoFit/>
              </a:bodyPr>
              <a:lstStyle/>
              <a:p>
                <a:r>
                  <a:rPr lang="en-US" dirty="0"/>
                  <a:t>LoS: </a:t>
                </a:r>
                <a14:m>
                  <m:oMath xmlns:m="http://schemas.openxmlformats.org/officeDocument/2006/math">
                    <m:r>
                      <a:rPr lang="en-GB" i="1" kern="0" dirty="0">
                        <a:latin typeface="Cambria Math" charset="0"/>
                      </a:rPr>
                      <m:t>𝑛</m:t>
                    </m:r>
                    <m:r>
                      <a:rPr lang="en-GB" b="0" i="0" kern="0" dirty="0" smtClean="0">
                        <a:latin typeface="Cambria Math" charset="0"/>
                      </a:rPr>
                      <m:t>=2</m:t>
                    </m:r>
                  </m:oMath>
                </a14:m>
                <a:endParaRPr lang="en-US" dirty="0"/>
              </a:p>
              <a:p>
                <a:r>
                  <a:rPr lang="en-US" dirty="0"/>
                  <a:t>Urban: </a:t>
                </a:r>
                <a14:m>
                  <m:oMath xmlns:m="http://schemas.openxmlformats.org/officeDocument/2006/math">
                    <m:r>
                      <a:rPr lang="en-GB" i="1" kern="0" dirty="0">
                        <a:latin typeface="Cambria Math" charset="0"/>
                      </a:rPr>
                      <m:t>𝑛</m:t>
                    </m:r>
                    <m:r>
                      <a:rPr lang="en-GB" kern="0" dirty="0">
                        <a:latin typeface="Cambria Math" charset="0"/>
                      </a:rPr>
                      <m:t>=</m:t>
                    </m:r>
                    <m:r>
                      <a:rPr lang="en-GB" b="0" i="0" kern="0" dirty="0" smtClean="0">
                        <a:latin typeface="Cambria Math" charset="0"/>
                      </a:rPr>
                      <m:t>3</m:t>
                    </m:r>
                  </m:oMath>
                </a14:m>
                <a:endParaRPr lang="en-US" dirty="0"/>
              </a:p>
              <a:p>
                <a:r>
                  <a:rPr lang="en-US" dirty="0"/>
                  <a:t>Dense urban: </a:t>
                </a:r>
                <a14:m>
                  <m:oMath xmlns:m="http://schemas.openxmlformats.org/officeDocument/2006/math">
                    <m:r>
                      <a:rPr lang="en-GB" i="1" kern="0" dirty="0">
                        <a:latin typeface="Cambria Math" charset="0"/>
                      </a:rPr>
                      <m:t>𝑛</m:t>
                    </m:r>
                    <m:r>
                      <a:rPr lang="en-GB" kern="0" dirty="0">
                        <a:latin typeface="Cambria Math" charset="0"/>
                      </a:rPr>
                      <m:t>=</m:t>
                    </m:r>
                    <m:r>
                      <a:rPr lang="en-GB" b="0" i="0" kern="0" dirty="0" smtClean="0">
                        <a:latin typeface="Cambria Math" charset="0"/>
                      </a:rPr>
                      <m:t>4</m:t>
                    </m:r>
                  </m:oMath>
                </a14:m>
                <a:endParaRPr lang="en-US" dirty="0"/>
              </a:p>
            </p:txBody>
          </p:sp>
        </mc:Choice>
        <mc:Fallback xmlns="">
          <p:sp>
            <p:nvSpPr>
              <p:cNvPr id="12" name="TextBox 11">
                <a:extLst>
                  <a:ext uri="{FF2B5EF4-FFF2-40B4-BE49-F238E27FC236}">
                    <a16:creationId xmlns:a16="http://schemas.microsoft.com/office/drawing/2014/main" id="{E67C36F8-8BFA-D542-8254-ECB37EA57B36}"/>
                  </a:ext>
                </a:extLst>
              </p:cNvPr>
              <p:cNvSpPr txBox="1">
                <a:spLocks noRot="1" noChangeAspect="1" noMove="1" noResize="1" noEditPoints="1" noAdjustHandles="1" noChangeArrowheads="1" noChangeShapeType="1" noTextEdit="1"/>
              </p:cNvSpPr>
              <p:nvPr/>
            </p:nvSpPr>
            <p:spPr>
              <a:xfrm>
                <a:off x="8600806" y="5023793"/>
                <a:ext cx="2897579" cy="923330"/>
              </a:xfrm>
              <a:prstGeom prst="rect">
                <a:avLst/>
              </a:prstGeom>
              <a:blipFill>
                <a:blip r:embed="rId5"/>
                <a:stretch>
                  <a:fillRect l="-1739" t="-2703" b="-9459"/>
                </a:stretch>
              </a:blipFill>
              <a:ln>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271326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77084" cy="1143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Slow Fading </a:t>
            </a:r>
            <a:r>
              <a:rPr lang="mr-IN" dirty="0"/>
              <a:t>–</a:t>
            </a:r>
            <a:r>
              <a:rPr lang="en-GB" dirty="0"/>
              <a:t> Shadowing (3) </a:t>
            </a:r>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21</a:t>
            </a:fld>
            <a:endParaRPr lang="en-GB"/>
          </a:p>
        </p:txBody>
      </p:sp>
      <mc:AlternateContent xmlns:mc="http://schemas.openxmlformats.org/markup-compatibility/2006" xmlns:a14="http://schemas.microsoft.com/office/drawing/2010/main">
        <mc:Choice Requires="a14">
          <p:sp>
            <p:nvSpPr>
              <p:cNvPr id="33" name="Content Placeholder 2"/>
              <p:cNvSpPr txBox="1">
                <a:spLocks/>
              </p:cNvSpPr>
              <p:nvPr/>
            </p:nvSpPr>
            <p:spPr bwMode="auto">
              <a:xfrm>
                <a:off x="294296" y="923306"/>
                <a:ext cx="11771033" cy="123870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858BB"/>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2858BB"/>
                  </a:buClr>
                  <a:buChar char="•"/>
                  <a:defRPr sz="2800">
                    <a:solidFill>
                      <a:schemeClr val="tx1"/>
                    </a:solidFill>
                    <a:latin typeface="+mn-lt"/>
                  </a:defRPr>
                </a:lvl2pPr>
                <a:lvl3pPr marL="1143000" indent="-228600" algn="l" rtl="0" eaLnBrk="0" fontAlgn="base" hangingPunct="0">
                  <a:spcBef>
                    <a:spcPct val="20000"/>
                  </a:spcBef>
                  <a:spcAft>
                    <a:spcPct val="0"/>
                  </a:spcAft>
                  <a:buClr>
                    <a:srgbClr val="2858BB"/>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GB" sz="2400" kern="0" dirty="0"/>
              </a:p>
              <a:p>
                <a:r>
                  <a:rPr lang="en-GB" sz="2400" kern="0" dirty="0" err="1"/>
                  <a:t>Rx’d</a:t>
                </a:r>
                <a:r>
                  <a:rPr lang="en-GB" sz="2400" kern="0" dirty="0"/>
                  <a:t> power (distance dependent exponent </a:t>
                </a:r>
                <a14:m>
                  <m:oMath xmlns:m="http://schemas.openxmlformats.org/officeDocument/2006/math">
                    <m:r>
                      <a:rPr lang="en-GB" sz="2400" i="1" kern="0" dirty="0" smtClean="0">
                        <a:latin typeface="Cambria Math" charset="0"/>
                      </a:rPr>
                      <m:t>𝑛</m:t>
                    </m:r>
                  </m:oMath>
                </a14:m>
                <a:r>
                  <a:rPr lang="en-GB" sz="2400" kern="0" dirty="0"/>
                  <a:t>):</a:t>
                </a:r>
              </a:p>
              <a:p>
                <a:endParaRPr lang="en-GB" sz="2400" kern="0" dirty="0"/>
              </a:p>
              <a:p>
                <a:endParaRPr lang="en-GB" sz="2400" kern="0" dirty="0"/>
              </a:p>
            </p:txBody>
          </p:sp>
        </mc:Choice>
        <mc:Fallback xmlns="">
          <p:sp>
            <p:nvSpPr>
              <p:cNvPr id="33" name="Content Placeholder 2"/>
              <p:cNvSpPr txBox="1">
                <a:spLocks noRot="1" noChangeAspect="1" noMove="1" noResize="1" noEditPoints="1" noAdjustHandles="1" noChangeArrowheads="1" noChangeShapeType="1" noTextEdit="1"/>
              </p:cNvSpPr>
              <p:nvPr/>
            </p:nvSpPr>
            <p:spPr bwMode="auto">
              <a:xfrm>
                <a:off x="294296" y="923306"/>
                <a:ext cx="11771033" cy="1238704"/>
              </a:xfrm>
              <a:prstGeom prst="rect">
                <a:avLst/>
              </a:prstGeom>
              <a:blipFill rotWithShape="0">
                <a:blip r:embed="rId2"/>
                <a:stretch>
                  <a:fillRect l="-673"/>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52268"/>
          <a:stretch/>
        </p:blipFill>
        <p:spPr>
          <a:xfrm>
            <a:off x="62959" y="2162733"/>
            <a:ext cx="7070467" cy="1024632"/>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46227" r="12319" b="6436"/>
          <a:stretch/>
        </p:blipFill>
        <p:spPr>
          <a:xfrm>
            <a:off x="6712" y="4524286"/>
            <a:ext cx="5868389" cy="96190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8773801" y="406523"/>
                <a:ext cx="2897579" cy="923330"/>
              </a:xfrm>
              <a:prstGeom prst="rect">
                <a:avLst/>
              </a:prstGeom>
              <a:noFill/>
              <a:ln>
                <a:solidFill>
                  <a:srgbClr val="C00000"/>
                </a:solidFill>
              </a:ln>
            </p:spPr>
            <p:txBody>
              <a:bodyPr wrap="square" rtlCol="0">
                <a:spAutoFit/>
              </a:bodyPr>
              <a:lstStyle/>
              <a:p>
                <a:r>
                  <a:rPr lang="en-US" dirty="0"/>
                  <a:t>LoS: </a:t>
                </a:r>
                <a14:m>
                  <m:oMath xmlns:m="http://schemas.openxmlformats.org/officeDocument/2006/math">
                    <m:r>
                      <a:rPr lang="en-GB" i="1" kern="0" dirty="0">
                        <a:latin typeface="Cambria Math" charset="0"/>
                      </a:rPr>
                      <m:t>𝑛</m:t>
                    </m:r>
                    <m:r>
                      <a:rPr lang="en-GB" b="0" i="0" kern="0" dirty="0" smtClean="0">
                        <a:latin typeface="Cambria Math" charset="0"/>
                      </a:rPr>
                      <m:t>=2</m:t>
                    </m:r>
                  </m:oMath>
                </a14:m>
                <a:endParaRPr lang="en-US" dirty="0"/>
              </a:p>
              <a:p>
                <a:r>
                  <a:rPr lang="en-US" dirty="0"/>
                  <a:t>Urban: </a:t>
                </a:r>
                <a14:m>
                  <m:oMath xmlns:m="http://schemas.openxmlformats.org/officeDocument/2006/math">
                    <m:r>
                      <a:rPr lang="en-GB" i="1" kern="0" dirty="0">
                        <a:latin typeface="Cambria Math" charset="0"/>
                      </a:rPr>
                      <m:t>𝑛</m:t>
                    </m:r>
                    <m:r>
                      <a:rPr lang="en-GB" kern="0" dirty="0">
                        <a:latin typeface="Cambria Math" charset="0"/>
                      </a:rPr>
                      <m:t>=</m:t>
                    </m:r>
                    <m:r>
                      <a:rPr lang="en-GB" b="0" i="0" kern="0" dirty="0" smtClean="0">
                        <a:latin typeface="Cambria Math" charset="0"/>
                      </a:rPr>
                      <m:t>3</m:t>
                    </m:r>
                  </m:oMath>
                </a14:m>
                <a:endParaRPr lang="en-US" dirty="0"/>
              </a:p>
              <a:p>
                <a:r>
                  <a:rPr lang="en-US" dirty="0"/>
                  <a:t>Dense urban: </a:t>
                </a:r>
                <a14:m>
                  <m:oMath xmlns:m="http://schemas.openxmlformats.org/officeDocument/2006/math">
                    <m:r>
                      <a:rPr lang="en-GB" i="1" kern="0" dirty="0">
                        <a:latin typeface="Cambria Math" charset="0"/>
                      </a:rPr>
                      <m:t>𝑛</m:t>
                    </m:r>
                    <m:r>
                      <a:rPr lang="en-GB" kern="0" dirty="0">
                        <a:latin typeface="Cambria Math" charset="0"/>
                      </a:rPr>
                      <m:t>=</m:t>
                    </m:r>
                    <m:r>
                      <a:rPr lang="en-GB" b="0" i="0" kern="0" dirty="0" smtClean="0">
                        <a:latin typeface="Cambria Math" charset="0"/>
                      </a:rPr>
                      <m:t>4</m:t>
                    </m:r>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8773801" y="406523"/>
                <a:ext cx="2897579" cy="923330"/>
              </a:xfrm>
              <a:prstGeom prst="rect">
                <a:avLst/>
              </a:prstGeom>
              <a:blipFill rotWithShape="0">
                <a:blip r:embed="rId4"/>
                <a:stretch>
                  <a:fillRect l="-1464" t="-3268" b="-9150"/>
                </a:stretch>
              </a:blipFill>
              <a:ln>
                <a:solidFill>
                  <a:srgbClr val="C00000"/>
                </a:solidFill>
              </a:ln>
            </p:spPr>
            <p:txBody>
              <a:bodyPr/>
              <a:lstStyle/>
              <a:p>
                <a:r>
                  <a:rPr lang="en-US">
                    <a:noFill/>
                  </a:rPr>
                  <a:t> </a:t>
                </a:r>
              </a:p>
            </p:txBody>
          </p:sp>
        </mc:Fallback>
      </mc:AlternateContent>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3952" y="2274789"/>
            <a:ext cx="4951377" cy="737205"/>
          </a:xfrm>
          <a:prstGeom prst="rect">
            <a:avLst/>
          </a:prstGeom>
        </p:spPr>
      </p:pic>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l="-1" r="46587" b="66162"/>
          <a:stretch/>
        </p:blipFill>
        <p:spPr>
          <a:xfrm>
            <a:off x="8154251" y="4465210"/>
            <a:ext cx="3222833" cy="1080052"/>
          </a:xfrm>
          <a:prstGeom prst="rect">
            <a:avLst/>
          </a:prstGeom>
        </p:spPr>
      </p:pic>
      <p:sp>
        <p:nvSpPr>
          <p:cNvPr id="11" name="Oval 10"/>
          <p:cNvSpPr/>
          <p:nvPr/>
        </p:nvSpPr>
        <p:spPr>
          <a:xfrm rot="17687955">
            <a:off x="3238617" y="4447850"/>
            <a:ext cx="683813" cy="1175923"/>
          </a:xfrm>
          <a:prstGeom prst="ellipse">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3702111" y="4183992"/>
                <a:ext cx="1084202"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0070C0"/>
                              </a:solidFill>
                              <a:latin typeface="Cambria Math" panose="02040503050406030204" pitchFamily="18" charset="0"/>
                            </a:rPr>
                          </m:ctrlPr>
                        </m:sSupPr>
                        <m:e>
                          <m:r>
                            <a:rPr lang="en-GB" b="0" i="1" smtClean="0">
                              <a:solidFill>
                                <a:srgbClr val="0070C0"/>
                              </a:solidFill>
                              <a:latin typeface="Cambria Math" charset="0"/>
                            </a:rPr>
                            <m:t>10</m:t>
                          </m:r>
                          <m:r>
                            <a:rPr lang="en-GB" b="0" i="1" smtClean="0">
                              <a:solidFill>
                                <a:srgbClr val="0070C0"/>
                              </a:solidFill>
                              <a:latin typeface="Cambria Math" charset="0"/>
                            </a:rPr>
                            <m:t>𝑙𝑜𝑔𝑑</m:t>
                          </m:r>
                        </m:e>
                        <m:sup>
                          <m:r>
                            <a:rPr lang="en-GB" b="1" i="1" smtClean="0">
                              <a:solidFill>
                                <a:srgbClr val="0070C0"/>
                              </a:solidFill>
                              <a:latin typeface="Cambria Math" charset="0"/>
                            </a:rPr>
                            <m:t>𝒏</m:t>
                          </m:r>
                        </m:sup>
                      </m:sSup>
                    </m:oMath>
                  </m:oMathPara>
                </a14:m>
                <a:endParaRPr lang="en-US" dirty="0">
                  <a:solidFill>
                    <a:srgbClr val="0070C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702111" y="4183992"/>
                <a:ext cx="1084202" cy="369332"/>
              </a:xfrm>
              <a:prstGeom prst="rect">
                <a:avLst/>
              </a:prstGeom>
              <a:blipFill rotWithShape="0">
                <a:blip r:embed="rId7"/>
                <a:stretch>
                  <a:fillRect b="-14754"/>
                </a:stretch>
              </a:blipFill>
              <a:ln>
                <a:noFill/>
              </a:ln>
            </p:spPr>
            <p:txBody>
              <a:bodyPr/>
              <a:lstStyle/>
              <a:p>
                <a:r>
                  <a:rPr lang="en-US">
                    <a:noFill/>
                  </a:rPr>
                  <a:t> </a:t>
                </a:r>
              </a:p>
            </p:txBody>
          </p:sp>
        </mc:Fallback>
      </mc:AlternateContent>
      <p:sp>
        <p:nvSpPr>
          <p:cNvPr id="14" name="Content Placeholder 2"/>
          <p:cNvSpPr txBox="1">
            <a:spLocks/>
          </p:cNvSpPr>
          <p:nvPr/>
        </p:nvSpPr>
        <p:spPr bwMode="auto">
          <a:xfrm>
            <a:off x="294296" y="3817288"/>
            <a:ext cx="11771033" cy="366704"/>
          </a:xfrm>
          <a:prstGeom prst="rect">
            <a:avLst/>
          </a:prstGeom>
          <a:noFill/>
          <a:ln>
            <a:noFill/>
          </a:ln>
          <a:extLst>
            <a:ext uri="{909E8E84-426E-40dd-AFC4-6F175D3DCCD1}">
              <a14:hiddenFill xmlns="" xmlns:a14="http://schemas.microsoft.com/office/drawing/2010/main" xmlns:mc="http://schemas.openxmlformats.org/markup-compatibility/2006">
                <a:solidFill>
                  <a:srgbClr val="FFFFFF"/>
                </a:solidFill>
              </a14:hiddenFill>
            </a:ext>
            <a:ext uri="{91240B29-F687-4f45-9708-019B960494DF}">
              <a14:hiddenLine xmlns="" xmlns:a14="http://schemas.microsoft.com/office/drawing/2010/main" xmlns:mc="http://schemas.openxmlformats.org/markup-compatibility/2006"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858BB"/>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2858BB"/>
              </a:buClr>
              <a:buChar char="•"/>
              <a:defRPr sz="2800">
                <a:solidFill>
                  <a:schemeClr val="tx1"/>
                </a:solidFill>
                <a:latin typeface="+mn-lt"/>
              </a:defRPr>
            </a:lvl2pPr>
            <a:lvl3pPr marL="1143000" indent="-228600" algn="l" rtl="0" eaLnBrk="0" fontAlgn="base" hangingPunct="0">
              <a:spcBef>
                <a:spcPct val="20000"/>
              </a:spcBef>
              <a:spcAft>
                <a:spcPct val="0"/>
              </a:spcAft>
              <a:buClr>
                <a:srgbClr val="2858BB"/>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GB" sz="2400" kern="0" dirty="0"/>
              <a:t>Path Loss: </a:t>
            </a:r>
          </a:p>
          <a:p>
            <a:endParaRPr lang="en-GB" sz="2400" kern="0" dirty="0"/>
          </a:p>
          <a:p>
            <a:endParaRPr lang="en-GB" sz="2400" kern="0" dirty="0"/>
          </a:p>
        </p:txBody>
      </p:sp>
    </p:spTree>
    <p:extLst>
      <p:ext uri="{BB962C8B-B14F-4D97-AF65-F5344CB8AC3E}">
        <p14:creationId xmlns:p14="http://schemas.microsoft.com/office/powerpoint/2010/main" val="12958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77084" cy="1143000"/>
          </a:xfrm>
        </p:spPr>
        <p:txBody>
          <a:bodyPr/>
          <a:lstStyle/>
          <a:p>
            <a:pPr marL="0" indent="0" eaLnBrk="1" fontAlgn="auto" hangingPunct="1">
              <a:spcBef>
                <a:spcPts val="0"/>
              </a:spcBef>
              <a:spcAft>
                <a:spcPts val="0"/>
              </a:spcAft>
              <a:buNone/>
              <a:defRPr/>
            </a:pPr>
            <a:r>
              <a:rPr lang="en-GB" dirty="0"/>
              <a:t>Shadowing</a:t>
            </a:r>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22</a:t>
            </a:fld>
            <a:endParaRPr lang="en-GB"/>
          </a:p>
        </p:txBody>
      </p:sp>
      <mc:AlternateContent xmlns:mc="http://schemas.openxmlformats.org/markup-compatibility/2006" xmlns:a14="http://schemas.microsoft.com/office/drawing/2010/main">
        <mc:Choice Requires="a14">
          <p:sp>
            <p:nvSpPr>
              <p:cNvPr id="33" name="Content Placeholder 2"/>
              <p:cNvSpPr txBox="1">
                <a:spLocks/>
              </p:cNvSpPr>
              <p:nvPr/>
            </p:nvSpPr>
            <p:spPr bwMode="auto">
              <a:xfrm>
                <a:off x="99648" y="950520"/>
                <a:ext cx="11897703" cy="1348501"/>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858BB"/>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2858BB"/>
                  </a:buClr>
                  <a:buChar char="•"/>
                  <a:defRPr sz="2800">
                    <a:solidFill>
                      <a:schemeClr val="tx1"/>
                    </a:solidFill>
                    <a:latin typeface="+mn-lt"/>
                  </a:defRPr>
                </a:lvl2pPr>
                <a:lvl3pPr marL="1143000" indent="-228600" algn="l" rtl="0" eaLnBrk="0" fontAlgn="base" hangingPunct="0">
                  <a:spcBef>
                    <a:spcPct val="20000"/>
                  </a:spcBef>
                  <a:spcAft>
                    <a:spcPct val="0"/>
                  </a:spcAft>
                  <a:buClr>
                    <a:srgbClr val="2858BB"/>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GB" sz="2400" kern="0" dirty="0"/>
                  <a:t>There is a significant variance across the straight line fit</a:t>
                </a:r>
              </a:p>
              <a:p>
                <a:r>
                  <a:rPr lang="en-GB" sz="2400" kern="0" dirty="0"/>
                  <a:t>Variations follow a zero-mean Normal distribution with variance </a:t>
                </a:r>
                <a14:m>
                  <m:oMath xmlns:m="http://schemas.openxmlformats.org/officeDocument/2006/math">
                    <m:sSup>
                      <m:sSupPr>
                        <m:ctrlPr>
                          <a:rPr lang="en-GB" sz="2400" i="1" kern="0" smtClean="0">
                            <a:latin typeface="Cambria Math" panose="02040503050406030204" pitchFamily="18" charset="0"/>
                          </a:rPr>
                        </m:ctrlPr>
                      </m:sSupPr>
                      <m:e>
                        <m:sSub>
                          <m:sSubPr>
                            <m:ctrlPr>
                              <a:rPr lang="en-US" sz="2400" i="1" kern="0" smtClean="0">
                                <a:latin typeface="Cambria Math" panose="02040503050406030204" pitchFamily="18" charset="0"/>
                              </a:rPr>
                            </m:ctrlPr>
                          </m:sSubPr>
                          <m:e>
                            <m:r>
                              <a:rPr lang="en-US" sz="2400" i="1" kern="0" smtClean="0">
                                <a:latin typeface="Cambria Math" charset="0"/>
                                <a:ea typeface="Cambria Math" charset="0"/>
                                <a:cs typeface="Cambria Math" charset="0"/>
                              </a:rPr>
                              <m:t>𝜎</m:t>
                            </m:r>
                          </m:e>
                          <m:sub>
                            <m:r>
                              <a:rPr lang="en-GB" sz="2400" b="0" i="1" kern="0" smtClean="0">
                                <a:latin typeface="Cambria Math" charset="0"/>
                              </a:rPr>
                              <m:t>𝑛</m:t>
                            </m:r>
                          </m:sub>
                        </m:sSub>
                      </m:e>
                      <m:sup>
                        <m:r>
                          <a:rPr lang="en-GB" sz="2400" b="0" i="1" kern="0" smtClean="0">
                            <a:latin typeface="Cambria Math" charset="0"/>
                          </a:rPr>
                          <m:t>2</m:t>
                        </m:r>
                      </m:sup>
                    </m:sSup>
                  </m:oMath>
                </a14:m>
                <a:r>
                  <a:rPr lang="en-GB" sz="2400" kern="0" dirty="0"/>
                  <a:t> (varying from 6-12dB) --- log-Normal distribution</a:t>
                </a:r>
              </a:p>
            </p:txBody>
          </p:sp>
        </mc:Choice>
        <mc:Fallback xmlns="">
          <p:sp>
            <p:nvSpPr>
              <p:cNvPr id="33" name="Content Placeholder 2"/>
              <p:cNvSpPr txBox="1">
                <a:spLocks noRot="1" noChangeAspect="1" noMove="1" noResize="1" noEditPoints="1" noAdjustHandles="1" noChangeArrowheads="1" noChangeShapeType="1" noTextEdit="1"/>
              </p:cNvSpPr>
              <p:nvPr/>
            </p:nvSpPr>
            <p:spPr bwMode="auto">
              <a:xfrm>
                <a:off x="99648" y="950520"/>
                <a:ext cx="11897703" cy="1348501"/>
              </a:xfrm>
              <a:prstGeom prst="rect">
                <a:avLst/>
              </a:prstGeom>
              <a:blipFill rotWithShape="0">
                <a:blip r:embed="rId3"/>
                <a:stretch>
                  <a:fillRect l="-666" t="-3167" b="-4525"/>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7210" t="2751" r="7546"/>
          <a:stretch/>
        </p:blipFill>
        <p:spPr>
          <a:xfrm>
            <a:off x="5910759" y="2093520"/>
            <a:ext cx="5700156" cy="4624919"/>
          </a:xfrm>
          <a:prstGeom prst="rect">
            <a:avLst/>
          </a:prstGeom>
        </p:spPr>
      </p:pic>
      <p:sp>
        <p:nvSpPr>
          <p:cNvPr id="25" name="Oval 24"/>
          <p:cNvSpPr/>
          <p:nvPr/>
        </p:nvSpPr>
        <p:spPr>
          <a:xfrm>
            <a:off x="6181911" y="2766045"/>
            <a:ext cx="1130136" cy="114552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781844" y="2383212"/>
            <a:ext cx="1814488" cy="646331"/>
          </a:xfrm>
          <a:prstGeom prst="rect">
            <a:avLst/>
          </a:prstGeom>
          <a:noFill/>
        </p:spPr>
        <p:txBody>
          <a:bodyPr wrap="square" rtlCol="0">
            <a:spAutoFit/>
          </a:bodyPr>
          <a:lstStyle/>
          <a:p>
            <a:r>
              <a:rPr lang="en-US" dirty="0">
                <a:solidFill>
                  <a:srgbClr val="C00000"/>
                </a:solidFill>
              </a:rPr>
              <a:t>Slow variations of the channel</a:t>
            </a:r>
          </a:p>
        </p:txBody>
      </p:sp>
      <p:sp>
        <p:nvSpPr>
          <p:cNvPr id="27" name="Oval 26"/>
          <p:cNvSpPr/>
          <p:nvPr/>
        </p:nvSpPr>
        <p:spPr>
          <a:xfrm>
            <a:off x="8896413" y="3876836"/>
            <a:ext cx="1396340" cy="209554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28" name="TextBox 27"/>
          <p:cNvSpPr txBox="1"/>
          <p:nvPr/>
        </p:nvSpPr>
        <p:spPr>
          <a:xfrm>
            <a:off x="9946239" y="3218780"/>
            <a:ext cx="1814488" cy="923330"/>
          </a:xfrm>
          <a:prstGeom prst="rect">
            <a:avLst/>
          </a:prstGeom>
          <a:noFill/>
        </p:spPr>
        <p:txBody>
          <a:bodyPr wrap="square" rtlCol="0">
            <a:spAutoFit/>
          </a:bodyPr>
          <a:lstStyle/>
          <a:p>
            <a:r>
              <a:rPr lang="en-US" dirty="0">
                <a:solidFill>
                  <a:srgbClr val="0070C0"/>
                </a:solidFill>
              </a:rPr>
              <a:t>Big spread-variations </a:t>
            </a:r>
            <a:r>
              <a:rPr lang="en-US">
                <a:solidFill>
                  <a:srgbClr val="0070C0"/>
                </a:solidFill>
              </a:rPr>
              <a:t>in environment</a:t>
            </a:r>
            <a:endParaRPr lang="en-US" dirty="0">
              <a:solidFill>
                <a:srgbClr val="0070C0"/>
              </a:solidFill>
            </a:endParaRPr>
          </a:p>
        </p:txBody>
      </p:sp>
      <p:sp>
        <p:nvSpPr>
          <p:cNvPr id="23" name="Content Placeholder 2"/>
          <p:cNvSpPr txBox="1">
            <a:spLocks/>
          </p:cNvSpPr>
          <p:nvPr/>
        </p:nvSpPr>
        <p:spPr bwMode="auto">
          <a:xfrm>
            <a:off x="99649" y="2282826"/>
            <a:ext cx="4067832" cy="3191699"/>
          </a:xfrm>
          <a:prstGeom prst="rect">
            <a:avLst/>
          </a:prstGeom>
          <a:noFill/>
          <a:ln>
            <a:noFill/>
          </a:ln>
          <a:extLst>
            <a:ext uri="{909E8E84-426E-40dd-AFC4-6F175D3DCCD1}">
              <a14:hiddenFill xmlns:mc="http://schemas.openxmlformats.org/markup-compatibility/2006" xmlns:a14="http://schemas.microsoft.com/office/drawing/2010/main" xmlns="">
                <a:solidFill>
                  <a:srgbClr val="FFFFFF"/>
                </a:solidFill>
              </a14:hiddenFill>
            </a:ext>
            <a:ext uri="{91240B29-F687-4f45-9708-019B960494DF}">
              <a14:hiddenLine xmlns:mc="http://schemas.openxmlformats.org/markup-compatibility/2006"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858BB"/>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2858BB"/>
              </a:buClr>
              <a:buChar char="•"/>
              <a:defRPr sz="2800">
                <a:solidFill>
                  <a:schemeClr val="tx1"/>
                </a:solidFill>
                <a:latin typeface="+mn-lt"/>
              </a:defRPr>
            </a:lvl2pPr>
            <a:lvl3pPr marL="1143000" indent="-228600" algn="l" rtl="0" eaLnBrk="0" fontAlgn="base" hangingPunct="0">
              <a:spcBef>
                <a:spcPct val="20000"/>
              </a:spcBef>
              <a:spcAft>
                <a:spcPct val="0"/>
              </a:spcAft>
              <a:buClr>
                <a:srgbClr val="2858BB"/>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GB" sz="2400" kern="0" dirty="0"/>
              <a:t>Shadowing can severely affect the received power, however its rate of change is generally low</a:t>
            </a:r>
          </a:p>
          <a:p>
            <a:pPr marL="0" indent="0">
              <a:buNone/>
            </a:pPr>
            <a:r>
              <a:rPr lang="en-GB" sz="2400" kern="0" dirty="0"/>
              <a:t>    (&lt;2 times per second)</a:t>
            </a:r>
          </a:p>
        </p:txBody>
      </p:sp>
    </p:spTree>
    <p:extLst>
      <p:ext uri="{BB962C8B-B14F-4D97-AF65-F5344CB8AC3E}">
        <p14:creationId xmlns:p14="http://schemas.microsoft.com/office/powerpoint/2010/main" val="2497808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77084" cy="1143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Fast Fading</a:t>
            </a:r>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23</a:t>
            </a:fld>
            <a:endParaRPr lang="en-GB"/>
          </a:p>
        </p:txBody>
      </p:sp>
      <p:sp>
        <p:nvSpPr>
          <p:cNvPr id="17" name="Content Placeholder 2"/>
          <p:cNvSpPr txBox="1">
            <a:spLocks/>
          </p:cNvSpPr>
          <p:nvPr/>
        </p:nvSpPr>
        <p:spPr bwMode="auto">
          <a:xfrm>
            <a:off x="294296" y="923306"/>
            <a:ext cx="11745303" cy="5008418"/>
          </a:xfrm>
          <a:prstGeom prst="rect">
            <a:avLst/>
          </a:prstGeom>
          <a:noFill/>
          <a:ln>
            <a:noFill/>
          </a:ln>
          <a:extLst>
            <a:ext uri="{909E8E84-426E-40dd-AFC4-6F175D3DCCD1}">
              <a14:hiddenFill xmlns:mc="http://schemas.openxmlformats.org/markup-compatibility/2006" xmlns:a14="http://schemas.microsoft.com/office/drawing/2010/main" xmlns="">
                <a:solidFill>
                  <a:srgbClr val="FFFFFF"/>
                </a:solidFill>
              </a14:hiddenFill>
            </a:ext>
            <a:ext uri="{91240B29-F687-4f45-9708-019B960494DF}">
              <a14:hiddenLine xmlns:mc="http://schemas.openxmlformats.org/markup-compatibility/2006"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858BB"/>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2858BB"/>
              </a:buClr>
              <a:buChar char="•"/>
              <a:defRPr sz="2800">
                <a:solidFill>
                  <a:schemeClr val="tx1"/>
                </a:solidFill>
                <a:latin typeface="+mn-lt"/>
              </a:defRPr>
            </a:lvl2pPr>
            <a:lvl3pPr marL="1143000" indent="-228600" algn="l" rtl="0" eaLnBrk="0" fontAlgn="base" hangingPunct="0">
              <a:spcBef>
                <a:spcPct val="20000"/>
              </a:spcBef>
              <a:spcAft>
                <a:spcPct val="0"/>
              </a:spcAft>
              <a:buClr>
                <a:srgbClr val="2858BB"/>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GB" sz="2400" kern="0" dirty="0"/>
              <a:t>Amplitude and phase change significantly as user moves</a:t>
            </a:r>
          </a:p>
          <a:p>
            <a:pPr lvl="1"/>
            <a:r>
              <a:rPr lang="en-GB" sz="2000" kern="0" dirty="0"/>
              <a:t>This can be attributed to the phasor addition of multipath signals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184" y="2946400"/>
            <a:ext cx="9035526" cy="2861734"/>
          </a:xfrm>
          <a:prstGeom prst="rect">
            <a:avLst/>
          </a:prstGeom>
        </p:spPr>
      </p:pic>
    </p:spTree>
    <p:extLst>
      <p:ext uri="{BB962C8B-B14F-4D97-AF65-F5344CB8AC3E}">
        <p14:creationId xmlns:p14="http://schemas.microsoft.com/office/powerpoint/2010/main" val="629124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77084" cy="1143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Fast and Slow Fading</a:t>
            </a:r>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24</a:t>
            </a:fld>
            <a:endParaRPr lang="en-GB"/>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400" y="927100"/>
            <a:ext cx="8572500" cy="4991100"/>
          </a:xfrm>
          <a:prstGeom prst="rect">
            <a:avLst/>
          </a:prstGeom>
        </p:spPr>
      </p:pic>
      <p:cxnSp>
        <p:nvCxnSpPr>
          <p:cNvPr id="7" name="Straight Connector 6"/>
          <p:cNvCxnSpPr/>
          <p:nvPr/>
        </p:nvCxnSpPr>
        <p:spPr>
          <a:xfrm>
            <a:off x="2185988" y="2271713"/>
            <a:ext cx="7629525" cy="2757487"/>
          </a:xfrm>
          <a:prstGeom prst="line">
            <a:avLst/>
          </a:prstGeom>
          <a:ln w="28575">
            <a:solidFill>
              <a:srgbClr val="0066FF"/>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217150" y="4557712"/>
            <a:ext cx="1432984" cy="369332"/>
          </a:xfrm>
          <a:prstGeom prst="rect">
            <a:avLst/>
          </a:prstGeom>
          <a:noFill/>
        </p:spPr>
        <p:txBody>
          <a:bodyPr wrap="square" rtlCol="0">
            <a:spAutoFit/>
          </a:bodyPr>
          <a:lstStyle/>
          <a:p>
            <a:r>
              <a:rPr lang="en-US" dirty="0">
                <a:solidFill>
                  <a:srgbClr val="0066FF"/>
                </a:solidFill>
              </a:rPr>
              <a:t>Path Loss</a:t>
            </a:r>
          </a:p>
        </p:txBody>
      </p:sp>
      <p:sp>
        <p:nvSpPr>
          <p:cNvPr id="14" name="TextBox 13"/>
          <p:cNvSpPr txBox="1"/>
          <p:nvPr/>
        </p:nvSpPr>
        <p:spPr>
          <a:xfrm>
            <a:off x="1854729" y="2087047"/>
            <a:ext cx="331259" cy="369332"/>
          </a:xfrm>
          <a:prstGeom prst="rect">
            <a:avLst/>
          </a:prstGeom>
          <a:noFill/>
        </p:spPr>
        <p:txBody>
          <a:bodyPr wrap="square" rtlCol="0">
            <a:spAutoFit/>
          </a:bodyPr>
          <a:lstStyle/>
          <a:p>
            <a:r>
              <a:rPr lang="en-US" dirty="0">
                <a:solidFill>
                  <a:srgbClr val="0066FF"/>
                </a:solidFill>
              </a:rPr>
              <a:t>c</a:t>
            </a:r>
          </a:p>
        </p:txBody>
      </p:sp>
      <mc:AlternateContent xmlns:mc="http://schemas.openxmlformats.org/markup-compatibility/2006" xmlns:a14="http://schemas.microsoft.com/office/drawing/2010/main">
        <mc:Choice Requires="a14">
          <p:sp>
            <p:nvSpPr>
              <p:cNvPr id="13" name="Rectangle 12"/>
              <p:cNvSpPr/>
              <p:nvPr/>
            </p:nvSpPr>
            <p:spPr>
              <a:xfrm>
                <a:off x="9158288" y="471488"/>
                <a:ext cx="241679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kern="0">
                          <a:latin typeface="Cambria Math" charset="0"/>
                        </a:rPr>
                        <m:t>𝑦</m:t>
                      </m:r>
                      <m:r>
                        <a:rPr lang="en-GB" i="1" kern="0">
                          <a:latin typeface="Cambria Math" charset="0"/>
                        </a:rPr>
                        <m:t>=</m:t>
                      </m:r>
                      <m:r>
                        <a:rPr lang="en-GB" i="1" kern="0">
                          <a:latin typeface="Cambria Math" charset="0"/>
                        </a:rPr>
                        <m:t>𝑚𝑥</m:t>
                      </m:r>
                      <m:r>
                        <a:rPr lang="en-GB" i="1" kern="0">
                          <a:latin typeface="Cambria Math" charset="0"/>
                        </a:rPr>
                        <m:t>+</m:t>
                      </m:r>
                      <m:r>
                        <a:rPr lang="en-GB" i="1" kern="0">
                          <a:latin typeface="Cambria Math" charset="0"/>
                        </a:rPr>
                        <m:t>𝑐</m:t>
                      </m:r>
                    </m:oMath>
                  </m:oMathPara>
                </a14:m>
                <a:endParaRPr lang="en-GB" kern="0" dirty="0"/>
              </a:p>
            </p:txBody>
          </p:sp>
        </mc:Choice>
        <mc:Fallback xmlns="">
          <p:sp>
            <p:nvSpPr>
              <p:cNvPr id="13" name="Rectangle 12"/>
              <p:cNvSpPr>
                <a:spLocks noRot="1" noChangeAspect="1" noMove="1" noResize="1" noEditPoints="1" noAdjustHandles="1" noChangeArrowheads="1" noChangeShapeType="1" noTextEdit="1"/>
              </p:cNvSpPr>
              <p:nvPr/>
            </p:nvSpPr>
            <p:spPr>
              <a:xfrm>
                <a:off x="9158288" y="471488"/>
                <a:ext cx="2416793" cy="369332"/>
              </a:xfrm>
              <a:prstGeom prst="rect">
                <a:avLst/>
              </a:prstGeom>
              <a:blipFill rotWithShape="0">
                <a:blip r:embed="rId4"/>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0243697" y="2329934"/>
                <a:ext cx="1288522" cy="369332"/>
              </a:xfrm>
              <a:prstGeom prst="rect">
                <a:avLst/>
              </a:prstGeom>
              <a:noFill/>
            </p:spPr>
            <p:txBody>
              <a:bodyPr wrap="square" rtlCol="0">
                <a:spAutoFit/>
              </a:bodyPr>
              <a:lstStyle/>
              <a:p>
                <a:r>
                  <a:rPr lang="en-US" dirty="0">
                    <a:solidFill>
                      <a:srgbClr val="0066FF"/>
                    </a:solidFill>
                  </a:rPr>
                  <a:t>Slope is </a:t>
                </a:r>
                <a14:m>
                  <m:oMath xmlns:m="http://schemas.openxmlformats.org/officeDocument/2006/math">
                    <m:r>
                      <a:rPr lang="en-US" i="1" dirty="0" smtClean="0">
                        <a:solidFill>
                          <a:srgbClr val="0066FF"/>
                        </a:solidFill>
                        <a:latin typeface="Cambria Math" charset="0"/>
                      </a:rPr>
                      <m:t>𝑚</m:t>
                    </m:r>
                  </m:oMath>
                </a14:m>
                <a:endParaRPr lang="en-US" dirty="0">
                  <a:solidFill>
                    <a:srgbClr val="0066FF"/>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0243697" y="2329934"/>
                <a:ext cx="1288522" cy="369332"/>
              </a:xfrm>
              <a:prstGeom prst="rect">
                <a:avLst/>
              </a:prstGeom>
              <a:blipFill rotWithShape="0">
                <a:blip r:embed="rId5"/>
                <a:stretch>
                  <a:fillRect l="-3774"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798850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77084" cy="1143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Radiowave Propagation (2)</a:t>
            </a:r>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3</a:t>
            </a:fld>
            <a:endParaRPr lang="en-GB"/>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l="7524" r="12828"/>
          <a:stretch/>
        </p:blipFill>
        <p:spPr>
          <a:xfrm>
            <a:off x="6341423" y="2602495"/>
            <a:ext cx="5664531" cy="3201330"/>
          </a:xfrm>
        </p:spPr>
      </p:pic>
      <p:sp>
        <p:nvSpPr>
          <p:cNvPr id="8" name="Rectangle 7"/>
          <p:cNvSpPr/>
          <p:nvPr/>
        </p:nvSpPr>
        <p:spPr>
          <a:xfrm>
            <a:off x="102918" y="1143000"/>
            <a:ext cx="11760531" cy="3539430"/>
          </a:xfrm>
          <a:prstGeom prst="rect">
            <a:avLst/>
          </a:prstGeom>
        </p:spPr>
        <p:txBody>
          <a:bodyPr wrap="square">
            <a:spAutoFit/>
          </a:bodyPr>
          <a:lstStyle/>
          <a:p>
            <a:pPr eaLnBrk="1" fontAlgn="auto" hangingPunct="1">
              <a:spcBef>
                <a:spcPts val="0"/>
              </a:spcBef>
              <a:spcAft>
                <a:spcPts val="0"/>
              </a:spcAft>
              <a:buClrTx/>
            </a:pPr>
            <a:r>
              <a:rPr lang="en-US" sz="2800" kern="0" dirty="0"/>
              <a:t>Design of mobile communication systems is based on three propagation terms:</a:t>
            </a:r>
          </a:p>
          <a:p>
            <a:pPr eaLnBrk="1" fontAlgn="auto" hangingPunct="1">
              <a:spcBef>
                <a:spcPts val="0"/>
              </a:spcBef>
              <a:spcAft>
                <a:spcPts val="0"/>
              </a:spcAft>
              <a:buClrTx/>
            </a:pPr>
            <a:endParaRPr lang="en-US" sz="2800" kern="0" dirty="0"/>
          </a:p>
          <a:p>
            <a:pPr eaLnBrk="1" fontAlgn="auto" hangingPunct="1">
              <a:spcBef>
                <a:spcPts val="0"/>
              </a:spcBef>
              <a:spcAft>
                <a:spcPts val="0"/>
              </a:spcAft>
              <a:buClrTx/>
            </a:pPr>
            <a:r>
              <a:rPr lang="en-US" sz="2800" kern="0" dirty="0"/>
              <a:t>1. Free Space Path Loss (Attenuation)</a:t>
            </a:r>
          </a:p>
          <a:p>
            <a:pPr eaLnBrk="1" fontAlgn="auto" hangingPunct="1">
              <a:spcBef>
                <a:spcPts val="0"/>
              </a:spcBef>
              <a:spcAft>
                <a:spcPts val="0"/>
              </a:spcAft>
              <a:buClrTx/>
            </a:pPr>
            <a:endParaRPr lang="en-US" sz="2800" kern="0" dirty="0"/>
          </a:p>
          <a:p>
            <a:pPr eaLnBrk="1" fontAlgn="auto" hangingPunct="1">
              <a:spcBef>
                <a:spcPts val="0"/>
              </a:spcBef>
              <a:spcAft>
                <a:spcPts val="0"/>
              </a:spcAft>
              <a:buClrTx/>
            </a:pPr>
            <a:r>
              <a:rPr lang="en-US" sz="2800" kern="0" dirty="0"/>
              <a:t>2. Multipath and Shadowing</a:t>
            </a:r>
          </a:p>
          <a:p>
            <a:pPr eaLnBrk="1" fontAlgn="auto" hangingPunct="1">
              <a:spcBef>
                <a:spcPts val="0"/>
              </a:spcBef>
              <a:spcAft>
                <a:spcPts val="0"/>
              </a:spcAft>
              <a:buClrTx/>
            </a:pPr>
            <a:endParaRPr lang="en-US" sz="2800" kern="0" dirty="0"/>
          </a:p>
          <a:p>
            <a:pPr eaLnBrk="1" fontAlgn="auto" hangingPunct="1">
              <a:spcBef>
                <a:spcPts val="0"/>
              </a:spcBef>
              <a:spcAft>
                <a:spcPts val="0"/>
              </a:spcAft>
              <a:buClrTx/>
            </a:pPr>
            <a:r>
              <a:rPr lang="en-US" sz="2800" kern="0" dirty="0"/>
              <a:t>3. Time Delay Spread </a:t>
            </a:r>
          </a:p>
        </p:txBody>
      </p:sp>
    </p:spTree>
    <p:extLst>
      <p:ext uri="{BB962C8B-B14F-4D97-AF65-F5344CB8AC3E}">
        <p14:creationId xmlns:p14="http://schemas.microsoft.com/office/powerpoint/2010/main" val="1794445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77084" cy="1143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Received Power Density</a:t>
            </a:r>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4</a:t>
            </a:fld>
            <a:endParaRPr lang="en-GB"/>
          </a:p>
        </p:txBody>
      </p:sp>
      <mc:AlternateContent xmlns:mc="http://schemas.openxmlformats.org/markup-compatibility/2006" xmlns:a14="http://schemas.microsoft.com/office/drawing/2010/main">
        <mc:Choice Requires="a14">
          <p:sp>
            <p:nvSpPr>
              <p:cNvPr id="33" name="Content Placeholder 2"/>
              <p:cNvSpPr txBox="1">
                <a:spLocks/>
              </p:cNvSpPr>
              <p:nvPr/>
            </p:nvSpPr>
            <p:spPr bwMode="auto">
              <a:xfrm>
                <a:off x="197782" y="888693"/>
                <a:ext cx="11808688" cy="2978709"/>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858BB"/>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2858BB"/>
                  </a:buClr>
                  <a:buChar char="•"/>
                  <a:defRPr sz="2800">
                    <a:solidFill>
                      <a:schemeClr val="tx1"/>
                    </a:solidFill>
                    <a:latin typeface="+mn-lt"/>
                  </a:defRPr>
                </a:lvl2pPr>
                <a:lvl3pPr marL="1143000" indent="-228600" algn="l" rtl="0" eaLnBrk="0" fontAlgn="base" hangingPunct="0">
                  <a:spcBef>
                    <a:spcPct val="20000"/>
                  </a:spcBef>
                  <a:spcAft>
                    <a:spcPct val="0"/>
                  </a:spcAft>
                  <a:buClr>
                    <a:srgbClr val="2858BB"/>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GB" sz="2800" kern="0" dirty="0"/>
                  <a:t>Tx signal travels in all directions on the surface of a sphere</a:t>
                </a:r>
              </a:p>
              <a:p>
                <a:r>
                  <a:rPr lang="en-GB" sz="2800" kern="0" dirty="0"/>
                  <a:t>As the radius of the sphere increases, its surface area increases</a:t>
                </a:r>
              </a:p>
              <a:p>
                <a:r>
                  <a:rPr lang="en-GB" sz="2800" kern="0" dirty="0"/>
                  <a:t>Transmit power spread uniformly over surface area</a:t>
                </a:r>
              </a:p>
              <a:p>
                <a:pPr lvl="1"/>
                <a:r>
                  <a:rPr lang="en-GB" sz="2400" kern="0" dirty="0"/>
                  <a:t>As signal travels further from the source, the power density decreases (</a:t>
                </a:r>
                <a14:m>
                  <m:oMath xmlns:m="http://schemas.openxmlformats.org/officeDocument/2006/math">
                    <m:f>
                      <m:fPr>
                        <m:type m:val="skw"/>
                        <m:ctrlPr>
                          <a:rPr lang="en-GB" sz="2400" i="1" kern="0" smtClean="0">
                            <a:latin typeface="Cambria Math" panose="02040503050406030204" pitchFamily="18" charset="0"/>
                          </a:rPr>
                        </m:ctrlPr>
                      </m:fPr>
                      <m:num>
                        <m:r>
                          <a:rPr lang="en-GB" sz="2400" b="0" i="1" kern="0" smtClean="0">
                            <a:latin typeface="Cambria Math" charset="0"/>
                          </a:rPr>
                          <m:t>𝑊</m:t>
                        </m:r>
                      </m:num>
                      <m:den>
                        <m:sSup>
                          <m:sSupPr>
                            <m:ctrlPr>
                              <a:rPr lang="mr-IN" sz="2400" i="1" kern="0">
                                <a:latin typeface="Cambria Math" panose="02040503050406030204" pitchFamily="18" charset="0"/>
                              </a:rPr>
                            </m:ctrlPr>
                          </m:sSupPr>
                          <m:e>
                            <m:r>
                              <a:rPr lang="en-GB" sz="2400" i="1" kern="0">
                                <a:latin typeface="Cambria Math" charset="0"/>
                              </a:rPr>
                              <m:t>𝑚</m:t>
                            </m:r>
                          </m:e>
                          <m:sup>
                            <m:r>
                              <a:rPr lang="en-GB" sz="2400" i="1" kern="0">
                                <a:latin typeface="Cambria Math" charset="0"/>
                              </a:rPr>
                              <m:t>2</m:t>
                            </m:r>
                          </m:sup>
                        </m:sSup>
                      </m:den>
                    </m:f>
                  </m:oMath>
                </a14:m>
                <a:r>
                  <a:rPr lang="en-GB" sz="2400" kern="0" dirty="0"/>
                  <a:t>)</a:t>
                </a:r>
                <a:endParaRPr lang="en-GB" kern="0" dirty="0"/>
              </a:p>
              <a:p>
                <a:r>
                  <a:rPr lang="en-GB" sz="2800" kern="0" dirty="0"/>
                  <a:t>Received power density INVERSELY PROPORTIONAL to </a:t>
                </a:r>
                <a14:m>
                  <m:oMath xmlns:m="http://schemas.openxmlformats.org/officeDocument/2006/math">
                    <m:sSup>
                      <m:sSupPr>
                        <m:ctrlPr>
                          <a:rPr lang="en-GB" sz="2800" i="1" kern="0">
                            <a:latin typeface="Cambria Math" panose="02040503050406030204" pitchFamily="18" charset="0"/>
                          </a:rPr>
                        </m:ctrlPr>
                      </m:sSupPr>
                      <m:e>
                        <m:r>
                          <a:rPr lang="en-GB" sz="2800" i="1" kern="0">
                            <a:latin typeface="Cambria Math" charset="0"/>
                          </a:rPr>
                          <m:t>𝑑</m:t>
                        </m:r>
                      </m:e>
                      <m:sup>
                        <m:r>
                          <a:rPr lang="en-GB" sz="2800" i="1" kern="0">
                            <a:latin typeface="Cambria Math" charset="0"/>
                          </a:rPr>
                          <m:t>2</m:t>
                        </m:r>
                      </m:sup>
                    </m:sSup>
                  </m:oMath>
                </a14:m>
                <a:r>
                  <a:rPr lang="en-GB" sz="2800" kern="0" dirty="0"/>
                  <a:t> </a:t>
                </a:r>
              </a:p>
              <a:p>
                <a:pPr lvl="1"/>
                <a:r>
                  <a:rPr lang="en-GB" sz="2400" kern="0" dirty="0"/>
                  <a:t>Received power density PROPORTIONAL to </a:t>
                </a:r>
                <a14:m>
                  <m:oMath xmlns:m="http://schemas.openxmlformats.org/officeDocument/2006/math">
                    <m:f>
                      <m:fPr>
                        <m:type m:val="skw"/>
                        <m:ctrlPr>
                          <a:rPr lang="en-GB" sz="2400" i="1" kern="0">
                            <a:latin typeface="Cambria Math" panose="02040503050406030204" pitchFamily="18" charset="0"/>
                          </a:rPr>
                        </m:ctrlPr>
                      </m:fPr>
                      <m:num>
                        <m:r>
                          <a:rPr lang="en-GB" sz="2400" i="1" kern="0">
                            <a:latin typeface="Cambria Math" charset="0"/>
                          </a:rPr>
                          <m:t>1</m:t>
                        </m:r>
                      </m:num>
                      <m:den>
                        <m:sSup>
                          <m:sSupPr>
                            <m:ctrlPr>
                              <a:rPr lang="en-GB" sz="2400" i="1" kern="0">
                                <a:latin typeface="Cambria Math" panose="02040503050406030204" pitchFamily="18" charset="0"/>
                              </a:rPr>
                            </m:ctrlPr>
                          </m:sSupPr>
                          <m:e>
                            <m:r>
                              <a:rPr lang="en-GB" sz="2400" i="1" kern="0">
                                <a:latin typeface="Cambria Math" charset="0"/>
                              </a:rPr>
                              <m:t>𝑑</m:t>
                            </m:r>
                          </m:e>
                          <m:sup>
                            <m:r>
                              <a:rPr lang="en-GB" sz="2400" i="1" kern="0">
                                <a:latin typeface="Cambria Math" charset="0"/>
                              </a:rPr>
                              <m:t>2</m:t>
                            </m:r>
                          </m:sup>
                        </m:sSup>
                      </m:den>
                    </m:f>
                  </m:oMath>
                </a14:m>
                <a:endParaRPr lang="en-GB" sz="2400" kern="0" dirty="0"/>
              </a:p>
              <a:p>
                <a:endParaRPr lang="en-GB" kern="0" dirty="0"/>
              </a:p>
              <a:p>
                <a:endParaRPr lang="en-GB" kern="0" dirty="0"/>
              </a:p>
              <a:p>
                <a:endParaRPr lang="en-GB" kern="0" dirty="0"/>
              </a:p>
              <a:p>
                <a:endParaRPr lang="en-GB" kern="0" dirty="0"/>
              </a:p>
              <a:p>
                <a:endParaRPr lang="en-GB" sz="2800" kern="0" dirty="0"/>
              </a:p>
              <a:p>
                <a:endParaRPr lang="en-GB" kern="0" dirty="0"/>
              </a:p>
            </p:txBody>
          </p:sp>
        </mc:Choice>
        <mc:Fallback xmlns="">
          <p:sp>
            <p:nvSpPr>
              <p:cNvPr id="33" name="Content Placeholder 2"/>
              <p:cNvSpPr txBox="1">
                <a:spLocks noRot="1" noChangeAspect="1" noMove="1" noResize="1" noEditPoints="1" noAdjustHandles="1" noChangeArrowheads="1" noChangeShapeType="1" noTextEdit="1"/>
              </p:cNvSpPr>
              <p:nvPr/>
            </p:nvSpPr>
            <p:spPr bwMode="auto">
              <a:xfrm>
                <a:off x="197782" y="888693"/>
                <a:ext cx="11808688" cy="2978709"/>
              </a:xfrm>
              <a:prstGeom prst="rect">
                <a:avLst/>
              </a:prstGeom>
              <a:blipFill>
                <a:blip r:embed="rId2"/>
                <a:stretch>
                  <a:fillRect l="-859" t="-2553" b="-31064"/>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34" name="Picture 33"/>
          <p:cNvPicPr>
            <a:picLocks noChangeAspect="1"/>
          </p:cNvPicPr>
          <p:nvPr/>
        </p:nvPicPr>
        <p:blipFill rotWithShape="1">
          <a:blip r:embed="rId3" cstate="print">
            <a:extLst>
              <a:ext uri="{28A0092B-C50C-407E-A947-70E740481C1C}">
                <a14:useLocalDpi xmlns:a14="http://schemas.microsoft.com/office/drawing/2010/main" val="0"/>
              </a:ext>
            </a:extLst>
          </a:blip>
          <a:srcRect l="5219" t="5302" r="3836" b="6946"/>
          <a:stretch/>
        </p:blipFill>
        <p:spPr>
          <a:xfrm>
            <a:off x="927136" y="4326797"/>
            <a:ext cx="2695308" cy="1389413"/>
          </a:xfrm>
          <a:prstGeom prst="rect">
            <a:avLst/>
          </a:prstGeom>
        </p:spPr>
      </p:pic>
      <p:pic>
        <p:nvPicPr>
          <p:cNvPr id="35" name="Picture 34"/>
          <p:cNvPicPr>
            <a:picLocks noChangeAspect="1"/>
          </p:cNvPicPr>
          <p:nvPr/>
        </p:nvPicPr>
        <p:blipFill rotWithShape="1">
          <a:blip r:embed="rId4" cstate="print">
            <a:extLst>
              <a:ext uri="{28A0092B-C50C-407E-A947-70E740481C1C}">
                <a14:useLocalDpi xmlns:a14="http://schemas.microsoft.com/office/drawing/2010/main" val="0"/>
              </a:ext>
            </a:extLst>
          </a:blip>
          <a:srcRect l="6690" t="23769" r="1726" b="9236"/>
          <a:stretch/>
        </p:blipFill>
        <p:spPr>
          <a:xfrm>
            <a:off x="7213862" y="4271068"/>
            <a:ext cx="4049486" cy="1445142"/>
          </a:xfrm>
          <a:prstGeom prst="rect">
            <a:avLst/>
          </a:prstGeom>
        </p:spPr>
      </p:pic>
      <p:sp>
        <p:nvSpPr>
          <p:cNvPr id="36" name="Right Arrow 35"/>
          <p:cNvSpPr/>
          <p:nvPr/>
        </p:nvSpPr>
        <p:spPr>
          <a:xfrm>
            <a:off x="4311603" y="4688863"/>
            <a:ext cx="2185060" cy="304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4632237" y="5174739"/>
            <a:ext cx="1710046" cy="646331"/>
          </a:xfrm>
          <a:prstGeom prst="rect">
            <a:avLst/>
          </a:prstGeom>
          <a:noFill/>
        </p:spPr>
        <p:txBody>
          <a:bodyPr wrap="square" rtlCol="0">
            <a:spAutoFit/>
          </a:bodyPr>
          <a:lstStyle/>
          <a:p>
            <a:r>
              <a:rPr lang="en-US" dirty="0"/>
              <a:t>Power density </a:t>
            </a:r>
            <a:r>
              <a:rPr lang="en-US" b="1" dirty="0"/>
              <a:t>reduces</a:t>
            </a:r>
          </a:p>
        </p:txBody>
      </p:sp>
      <mc:AlternateContent xmlns:mc="http://schemas.openxmlformats.org/markup-compatibility/2006" xmlns:a14="http://schemas.microsoft.com/office/drawing/2010/main">
        <mc:Choice Requires="a14">
          <p:sp>
            <p:nvSpPr>
              <p:cNvPr id="9" name="TextBox 8"/>
              <p:cNvSpPr txBox="1"/>
              <p:nvPr/>
            </p:nvSpPr>
            <p:spPr>
              <a:xfrm>
                <a:off x="2358405" y="5636404"/>
                <a:ext cx="478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kern="0">
                          <a:latin typeface="Cambria Math" charset="0"/>
                        </a:rPr>
                        <m:t>𝑑</m:t>
                      </m:r>
                    </m:oMath>
                  </m:oMathPara>
                </a14:m>
                <a:endParaRPr lang="en-US" b="1" dirty="0"/>
              </a:p>
            </p:txBody>
          </p:sp>
        </mc:Choice>
        <mc:Fallback xmlns="">
          <p:sp>
            <p:nvSpPr>
              <p:cNvPr id="9" name="TextBox 8"/>
              <p:cNvSpPr txBox="1">
                <a:spLocks noRot="1" noChangeAspect="1" noMove="1" noResize="1" noEditPoints="1" noAdjustHandles="1" noChangeArrowheads="1" noChangeShapeType="1" noTextEdit="1"/>
              </p:cNvSpPr>
              <p:nvPr/>
            </p:nvSpPr>
            <p:spPr>
              <a:xfrm>
                <a:off x="2358405" y="5636404"/>
                <a:ext cx="478040" cy="369332"/>
              </a:xfrm>
              <a:prstGeom prst="rect">
                <a:avLst/>
              </a:prstGeom>
              <a:blipFill rotWithShape="0">
                <a:blip r:embed="rId5"/>
                <a:stretch>
                  <a:fillRect/>
                </a:stretch>
              </a:blipFill>
            </p:spPr>
            <p:txBody>
              <a:bodyPr/>
              <a:lstStyle/>
              <a:p>
                <a:r>
                  <a:rPr lang="en-US">
                    <a:noFill/>
                  </a:rPr>
                  <a:t> </a:t>
                </a:r>
              </a:p>
            </p:txBody>
          </p:sp>
        </mc:Fallback>
      </mc:AlternateContent>
      <p:cxnSp>
        <p:nvCxnSpPr>
          <p:cNvPr id="10" name="Straight Arrow Connector 9"/>
          <p:cNvCxnSpPr/>
          <p:nvPr/>
        </p:nvCxnSpPr>
        <p:spPr>
          <a:xfrm>
            <a:off x="1775791" y="5716210"/>
            <a:ext cx="1643269" cy="0"/>
          </a:xfrm>
          <a:prstGeom prst="straightConnector1">
            <a:avLst/>
          </a:prstGeom>
          <a:ln>
            <a:solidFill>
              <a:srgbClr val="00206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063947" y="5716210"/>
            <a:ext cx="2975114" cy="0"/>
          </a:xfrm>
          <a:prstGeom prst="straightConnector1">
            <a:avLst/>
          </a:prstGeom>
          <a:ln>
            <a:solidFill>
              <a:srgbClr val="00206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9312484" y="5623244"/>
                <a:ext cx="478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kern="0">
                          <a:latin typeface="Cambria Math" charset="0"/>
                        </a:rPr>
                        <m:t>𝑑</m:t>
                      </m:r>
                    </m:oMath>
                  </m:oMathPara>
                </a14:m>
                <a:endParaRPr lang="en-US" b="1" dirty="0"/>
              </a:p>
            </p:txBody>
          </p:sp>
        </mc:Choice>
        <mc:Fallback xmlns="">
          <p:sp>
            <p:nvSpPr>
              <p:cNvPr id="19" name="TextBox 18"/>
              <p:cNvSpPr txBox="1">
                <a:spLocks noRot="1" noChangeAspect="1" noMove="1" noResize="1" noEditPoints="1" noAdjustHandles="1" noChangeArrowheads="1" noChangeShapeType="1" noTextEdit="1"/>
              </p:cNvSpPr>
              <p:nvPr/>
            </p:nvSpPr>
            <p:spPr>
              <a:xfrm>
                <a:off x="9312484" y="5623244"/>
                <a:ext cx="478040" cy="369332"/>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7421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9"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77084" cy="1143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Effective Area of Antenna</a:t>
            </a:r>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5</a:t>
            </a:fld>
            <a:endParaRPr lang="en-GB"/>
          </a:p>
        </p:txBody>
      </p:sp>
      <mc:AlternateContent xmlns:mc="http://schemas.openxmlformats.org/markup-compatibility/2006" xmlns:a14="http://schemas.microsoft.com/office/drawing/2010/main">
        <mc:Choice Requires="a14">
          <p:sp>
            <p:nvSpPr>
              <p:cNvPr id="33" name="Content Placeholder 2"/>
              <p:cNvSpPr txBox="1">
                <a:spLocks/>
              </p:cNvSpPr>
              <p:nvPr/>
            </p:nvSpPr>
            <p:spPr bwMode="auto">
              <a:xfrm>
                <a:off x="202141" y="928449"/>
                <a:ext cx="11791075" cy="5008418"/>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858BB"/>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2858BB"/>
                  </a:buClr>
                  <a:buChar char="•"/>
                  <a:defRPr sz="2800">
                    <a:solidFill>
                      <a:schemeClr val="tx1"/>
                    </a:solidFill>
                    <a:latin typeface="+mn-lt"/>
                  </a:defRPr>
                </a:lvl2pPr>
                <a:lvl3pPr marL="1143000" indent="-228600" algn="l" rtl="0" eaLnBrk="0" fontAlgn="base" hangingPunct="0">
                  <a:spcBef>
                    <a:spcPct val="20000"/>
                  </a:spcBef>
                  <a:spcAft>
                    <a:spcPct val="0"/>
                  </a:spcAft>
                  <a:buClr>
                    <a:srgbClr val="2858BB"/>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GB" sz="2800" kern="0" dirty="0"/>
                  <a:t>To find the received power from the received power density, we need to know the </a:t>
                </a:r>
                <a:r>
                  <a:rPr lang="en-GB" sz="2800" i="1" kern="0" dirty="0"/>
                  <a:t>Effective Area </a:t>
                </a:r>
                <a:r>
                  <a:rPr lang="en-GB" sz="2800" kern="0" dirty="0"/>
                  <a:t>of the receiving antenna (</a:t>
                </a:r>
                <a14:m>
                  <m:oMath xmlns:m="http://schemas.openxmlformats.org/officeDocument/2006/math">
                    <m:sSub>
                      <m:sSubPr>
                        <m:ctrlPr>
                          <a:rPr lang="en-US" sz="2800" i="1" kern="0">
                            <a:latin typeface="Cambria Math" panose="02040503050406030204" pitchFamily="18" charset="0"/>
                          </a:rPr>
                        </m:ctrlPr>
                      </m:sSubPr>
                      <m:e>
                        <m:r>
                          <a:rPr lang="en-GB" sz="2800" i="1" kern="0">
                            <a:latin typeface="Cambria Math" charset="0"/>
                          </a:rPr>
                          <m:t>𝐴</m:t>
                        </m:r>
                      </m:e>
                      <m:sub>
                        <m:r>
                          <a:rPr lang="en-GB" sz="2800" i="1" kern="0">
                            <a:latin typeface="Cambria Math" charset="0"/>
                          </a:rPr>
                          <m:t>𝑖</m:t>
                        </m:r>
                      </m:sub>
                    </m:sSub>
                  </m:oMath>
                </a14:m>
                <a:r>
                  <a:rPr lang="en-GB" sz="2800" kern="0" dirty="0"/>
                  <a:t>)</a:t>
                </a:r>
              </a:p>
              <a:p>
                <a:pPr lvl="1"/>
                <a:r>
                  <a:rPr lang="en-GB" sz="2400" kern="0" dirty="0"/>
                  <a:t>related to </a:t>
                </a:r>
                <a:r>
                  <a:rPr lang="en-GB" sz="2400" kern="0" dirty="0">
                    <a:solidFill>
                      <a:srgbClr val="0070C0"/>
                    </a:solidFill>
                  </a:rPr>
                  <a:t>operating frequency </a:t>
                </a:r>
                <a:r>
                  <a:rPr lang="en-GB" sz="2400" kern="0" dirty="0"/>
                  <a:t>and </a:t>
                </a:r>
                <a:r>
                  <a:rPr lang="en-GB" sz="2400" kern="0" dirty="0">
                    <a:solidFill>
                      <a:srgbClr val="00B050"/>
                    </a:solidFill>
                  </a:rPr>
                  <a:t>physical antenna construction</a:t>
                </a:r>
              </a:p>
              <a:p>
                <a:pPr marL="0" indent="0">
                  <a:buNone/>
                </a:pPr>
                <a:r>
                  <a:rPr lang="en-GB" sz="2800" kern="0" dirty="0"/>
                  <a:t>        </a:t>
                </a:r>
                <a:r>
                  <a:rPr lang="en-US" sz="2800" kern="0" dirty="0"/>
                  <a:t>                          </a:t>
                </a:r>
                <a14:m>
                  <m:oMath xmlns:m="http://schemas.openxmlformats.org/officeDocument/2006/math">
                    <m:sSub>
                      <m:sSubPr>
                        <m:ctrlPr>
                          <a:rPr lang="en-US" sz="2800" i="1" kern="0">
                            <a:latin typeface="Cambria Math" panose="02040503050406030204" pitchFamily="18" charset="0"/>
                          </a:rPr>
                        </m:ctrlPr>
                      </m:sSubPr>
                      <m:e>
                        <m:r>
                          <a:rPr lang="en-GB" sz="2800" i="1" kern="0">
                            <a:latin typeface="Cambria Math" charset="0"/>
                          </a:rPr>
                          <m:t>𝐴</m:t>
                        </m:r>
                      </m:e>
                      <m:sub>
                        <m:r>
                          <a:rPr lang="en-GB" sz="2800" i="1" kern="0">
                            <a:latin typeface="Cambria Math" charset="0"/>
                          </a:rPr>
                          <m:t>𝑖</m:t>
                        </m:r>
                      </m:sub>
                    </m:sSub>
                    <m:r>
                      <a:rPr lang="en-GB" sz="2800" kern="0">
                        <a:latin typeface="Cambria Math" charset="0"/>
                      </a:rPr>
                      <m:t>=</m:t>
                    </m:r>
                    <m:f>
                      <m:fPr>
                        <m:ctrlPr>
                          <a:rPr lang="mr-IN" sz="2800" i="1" kern="0" smtClean="0">
                            <a:latin typeface="Cambria Math" panose="02040503050406030204" pitchFamily="18" charset="0"/>
                            <a:ea typeface="Cambria Math" charset="0"/>
                            <a:cs typeface="Cambria Math" charset="0"/>
                          </a:rPr>
                        </m:ctrlPr>
                      </m:fPr>
                      <m:num>
                        <m:r>
                          <a:rPr lang="en-GB" sz="2800" i="1" kern="0" smtClean="0">
                            <a:solidFill>
                              <a:srgbClr val="00B050"/>
                            </a:solidFill>
                            <a:latin typeface="Cambria Math" charset="0"/>
                          </a:rPr>
                          <m:t>𝐺</m:t>
                        </m:r>
                        <m:sSup>
                          <m:sSupPr>
                            <m:ctrlPr>
                              <a:rPr lang="en-GB" sz="2800" i="1" kern="0">
                                <a:latin typeface="Cambria Math" panose="02040503050406030204" pitchFamily="18" charset="0"/>
                              </a:rPr>
                            </m:ctrlPr>
                          </m:sSupPr>
                          <m:e>
                            <m:r>
                              <a:rPr lang="en-GB" sz="2800" i="1" kern="0">
                                <a:latin typeface="Cambria Math" charset="0"/>
                                <a:ea typeface="Cambria Math" charset="0"/>
                                <a:cs typeface="Cambria Math" charset="0"/>
                              </a:rPr>
                              <m:t>𝜆</m:t>
                            </m:r>
                          </m:e>
                          <m:sup>
                            <m:r>
                              <a:rPr lang="en-GB" sz="2800" i="1" kern="0">
                                <a:latin typeface="Cambria Math" charset="0"/>
                              </a:rPr>
                              <m:t>2</m:t>
                            </m:r>
                          </m:sup>
                        </m:sSup>
                      </m:num>
                      <m:den>
                        <m:r>
                          <a:rPr lang="en-GB" sz="2800" i="1" kern="0">
                            <a:latin typeface="Cambria Math" charset="0"/>
                          </a:rPr>
                          <m:t>4</m:t>
                        </m:r>
                        <m:r>
                          <a:rPr lang="en-GB" sz="2800" i="1" kern="0">
                            <a:latin typeface="Cambria Math" charset="0"/>
                            <a:ea typeface="Cambria Math" charset="0"/>
                            <a:cs typeface="Cambria Math" charset="0"/>
                          </a:rPr>
                          <m:t>𝜋</m:t>
                        </m:r>
                      </m:den>
                    </m:f>
                  </m:oMath>
                </a14:m>
                <a:r>
                  <a:rPr lang="en-GB" sz="2800" kern="0" dirty="0"/>
                  <a:t> (</a:t>
                </a:r>
                <a14:m>
                  <m:oMath xmlns:m="http://schemas.openxmlformats.org/officeDocument/2006/math">
                    <m:sSup>
                      <m:sSupPr>
                        <m:ctrlPr>
                          <a:rPr lang="mr-IN" sz="2800" i="1" kern="0">
                            <a:latin typeface="Cambria Math" panose="02040503050406030204" pitchFamily="18" charset="0"/>
                          </a:rPr>
                        </m:ctrlPr>
                      </m:sSupPr>
                      <m:e>
                        <m:r>
                          <a:rPr lang="en-GB" sz="2800" i="1" kern="0">
                            <a:latin typeface="Cambria Math" charset="0"/>
                          </a:rPr>
                          <m:t>𝑚</m:t>
                        </m:r>
                      </m:e>
                      <m:sup>
                        <m:r>
                          <a:rPr lang="en-GB" sz="2800" i="1" kern="0">
                            <a:latin typeface="Cambria Math" charset="0"/>
                          </a:rPr>
                          <m:t>2</m:t>
                        </m:r>
                      </m:sup>
                    </m:sSup>
                  </m:oMath>
                </a14:m>
                <a:r>
                  <a:rPr lang="en-GB" sz="2800" kern="0" dirty="0"/>
                  <a:t>),      </a:t>
                </a:r>
                <a:r>
                  <a:rPr lang="en-GB" sz="2400" kern="0" dirty="0"/>
                  <a:t>with</a:t>
                </a:r>
                <a:r>
                  <a:rPr lang="en-GB" sz="2800" kern="0" dirty="0"/>
                  <a:t> </a:t>
                </a:r>
                <a14:m>
                  <m:oMath xmlns:m="http://schemas.openxmlformats.org/officeDocument/2006/math">
                    <m:r>
                      <a:rPr lang="en-GB" sz="2800" i="1" kern="0">
                        <a:latin typeface="Cambria Math" charset="0"/>
                      </a:rPr>
                      <m:t>𝑐</m:t>
                    </m:r>
                    <m:r>
                      <a:rPr lang="en-GB" sz="2800" i="1" kern="0">
                        <a:latin typeface="Cambria Math" charset="0"/>
                      </a:rPr>
                      <m:t>=</m:t>
                    </m:r>
                    <m:r>
                      <a:rPr lang="en-GB" sz="2800" i="1" kern="0" smtClean="0">
                        <a:solidFill>
                          <a:srgbClr val="0070C0"/>
                        </a:solidFill>
                        <a:latin typeface="Cambria Math" charset="0"/>
                      </a:rPr>
                      <m:t>𝑓</m:t>
                    </m:r>
                    <m:r>
                      <a:rPr lang="en-GB" sz="2800" i="1" kern="0">
                        <a:latin typeface="Cambria Math" charset="0"/>
                        <a:ea typeface="Cambria Math" charset="0"/>
                        <a:cs typeface="Cambria Math" charset="0"/>
                      </a:rPr>
                      <m:t>𝜆</m:t>
                    </m:r>
                  </m:oMath>
                </a14:m>
                <a:endParaRPr lang="en-GB" sz="2800" kern="0" dirty="0"/>
              </a:p>
              <a:p>
                <a:pPr marL="0" indent="0">
                  <a:buNone/>
                </a:pPr>
                <a:endParaRPr lang="en-GB" sz="2800" i="1" kern="0" dirty="0">
                  <a:latin typeface="Cambria Math" charset="0"/>
                </a:endParaRPr>
              </a:p>
              <a:p>
                <a:pPr marL="0" indent="0">
                  <a:buNone/>
                </a:pPr>
                <a14:m>
                  <m:oMath xmlns:m="http://schemas.openxmlformats.org/officeDocument/2006/math">
                    <m:r>
                      <a:rPr lang="en-GB" sz="2800" i="1" kern="0" dirty="0" smtClean="0">
                        <a:latin typeface="Cambria Math" charset="0"/>
                      </a:rPr>
                      <m:t>𝐺</m:t>
                    </m:r>
                  </m:oMath>
                </a14:m>
                <a:r>
                  <a:rPr lang="en-GB" sz="2800" kern="0" dirty="0"/>
                  <a:t>: antenna gain (isotropic source) </a:t>
                </a:r>
                <a:endParaRPr lang="en-GB" sz="2800" i="1" kern="0" dirty="0">
                  <a:latin typeface="Cambria Math" charset="0"/>
                  <a:ea typeface="Cambria Math" charset="0"/>
                  <a:cs typeface="Cambria Math" charset="0"/>
                </a:endParaRPr>
              </a:p>
              <a:p>
                <a:pPr marL="0" indent="0">
                  <a:buNone/>
                </a:pPr>
                <a14:m>
                  <m:oMath xmlns:m="http://schemas.openxmlformats.org/officeDocument/2006/math">
                    <m:r>
                      <a:rPr lang="en-GB" sz="2800" i="1" kern="0">
                        <a:latin typeface="Cambria Math" charset="0"/>
                        <a:ea typeface="Cambria Math" charset="0"/>
                        <a:cs typeface="Cambria Math" charset="0"/>
                      </a:rPr>
                      <m:t>𝜆</m:t>
                    </m:r>
                  </m:oMath>
                </a14:m>
                <a:r>
                  <a:rPr lang="en-GB" sz="2800" kern="0" dirty="0"/>
                  <a:t>: wavelength</a:t>
                </a:r>
              </a:p>
              <a:p>
                <a:pPr marL="0" indent="0">
                  <a:buNone/>
                </a:pPr>
                <a14:m>
                  <m:oMath xmlns:m="http://schemas.openxmlformats.org/officeDocument/2006/math">
                    <m:r>
                      <a:rPr lang="en-GB" sz="2800" i="1" kern="0">
                        <a:latin typeface="Cambria Math" charset="0"/>
                      </a:rPr>
                      <m:t>𝑓</m:t>
                    </m:r>
                  </m:oMath>
                </a14:m>
                <a:r>
                  <a:rPr lang="en-GB" sz="2800" kern="0" dirty="0"/>
                  <a:t>: carrier’s frequency </a:t>
                </a:r>
              </a:p>
              <a:p>
                <a:pPr marL="0" indent="0">
                  <a:buNone/>
                </a:pPr>
                <a14:m>
                  <m:oMath xmlns:m="http://schemas.openxmlformats.org/officeDocument/2006/math">
                    <m:r>
                      <a:rPr lang="en-GB" sz="2800" i="1" kern="0">
                        <a:latin typeface="Cambria Math" charset="0"/>
                      </a:rPr>
                      <m:t>𝑐</m:t>
                    </m:r>
                  </m:oMath>
                </a14:m>
                <a:r>
                  <a:rPr lang="en-GB" sz="2800" kern="0" dirty="0"/>
                  <a:t>: speed of light (</a:t>
                </a:r>
                <a14:m>
                  <m:oMath xmlns:m="http://schemas.openxmlformats.org/officeDocument/2006/math">
                    <m:r>
                      <a:rPr lang="en-GB" sz="2800" b="0" i="1" kern="0" smtClean="0">
                        <a:latin typeface="Cambria Math" charset="0"/>
                      </a:rPr>
                      <m:t>3</m:t>
                    </m:r>
                    <m:r>
                      <a:rPr lang="en-GB" sz="2800" b="0" i="1" kern="0" smtClean="0">
                        <a:latin typeface="Cambria Math" charset="0"/>
                        <a:ea typeface="Cambria Math" charset="0"/>
                        <a:cs typeface="Cambria Math" charset="0"/>
                      </a:rPr>
                      <m:t>×</m:t>
                    </m:r>
                    <m:sSup>
                      <m:sSupPr>
                        <m:ctrlPr>
                          <a:rPr lang="en-GB" sz="2800" b="0" i="1" kern="0" smtClean="0">
                            <a:latin typeface="Cambria Math" panose="02040503050406030204" pitchFamily="18" charset="0"/>
                            <a:ea typeface="Cambria Math" charset="0"/>
                            <a:cs typeface="Cambria Math" charset="0"/>
                          </a:rPr>
                        </m:ctrlPr>
                      </m:sSupPr>
                      <m:e>
                        <m:r>
                          <a:rPr lang="en-GB" sz="2800" b="0" i="1" kern="0" smtClean="0">
                            <a:latin typeface="Cambria Math" charset="0"/>
                            <a:ea typeface="Cambria Math" charset="0"/>
                            <a:cs typeface="Cambria Math" charset="0"/>
                          </a:rPr>
                          <m:t>10</m:t>
                        </m:r>
                      </m:e>
                      <m:sup>
                        <m:r>
                          <a:rPr lang="en-GB" sz="2800" b="0" i="1" kern="0" smtClean="0">
                            <a:latin typeface="Cambria Math" charset="0"/>
                            <a:ea typeface="Cambria Math" charset="0"/>
                            <a:cs typeface="Cambria Math" charset="0"/>
                          </a:rPr>
                          <m:t>8</m:t>
                        </m:r>
                      </m:sup>
                    </m:sSup>
                    <m:f>
                      <m:fPr>
                        <m:type m:val="skw"/>
                        <m:ctrlPr>
                          <a:rPr lang="en-GB" sz="2800" i="1" kern="0">
                            <a:latin typeface="Cambria Math" panose="02040503050406030204" pitchFamily="18" charset="0"/>
                          </a:rPr>
                        </m:ctrlPr>
                      </m:fPr>
                      <m:num>
                        <m:r>
                          <a:rPr lang="en-GB" sz="2800" b="0" i="1" kern="0" smtClean="0">
                            <a:latin typeface="Cambria Math" charset="0"/>
                          </a:rPr>
                          <m:t>𝑚</m:t>
                        </m:r>
                      </m:num>
                      <m:den>
                        <m:r>
                          <a:rPr lang="en-GB" sz="2800" i="1" kern="0" smtClean="0">
                            <a:latin typeface="Cambria Math" charset="0"/>
                          </a:rPr>
                          <m:t>𝑠</m:t>
                        </m:r>
                      </m:den>
                    </m:f>
                  </m:oMath>
                </a14:m>
                <a:r>
                  <a:rPr lang="en-GB" sz="2800" kern="0" dirty="0"/>
                  <a:t>)</a:t>
                </a:r>
              </a:p>
              <a:p>
                <a:endParaRPr lang="en-GB" sz="2800" kern="0" dirty="0"/>
              </a:p>
              <a:p>
                <a:endParaRPr lang="en-GB" sz="2800" kern="0" dirty="0"/>
              </a:p>
            </p:txBody>
          </p:sp>
        </mc:Choice>
        <mc:Fallback xmlns="">
          <p:sp>
            <p:nvSpPr>
              <p:cNvPr id="33" name="Content Placeholder 2"/>
              <p:cNvSpPr txBox="1">
                <a:spLocks noRot="1" noChangeAspect="1" noMove="1" noResize="1" noEditPoints="1" noAdjustHandles="1" noChangeArrowheads="1" noChangeShapeType="1" noTextEdit="1"/>
              </p:cNvSpPr>
              <p:nvPr/>
            </p:nvSpPr>
            <p:spPr bwMode="auto">
              <a:xfrm>
                <a:off x="202141" y="928449"/>
                <a:ext cx="11791075" cy="5008418"/>
              </a:xfrm>
              <a:prstGeom prst="rect">
                <a:avLst/>
              </a:prstGeom>
              <a:blipFill rotWithShape="0">
                <a:blip r:embed="rId2"/>
                <a:stretch>
                  <a:fillRect l="-931" t="-1217"/>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970745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77084" cy="1143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Antenna Gain</a:t>
            </a:r>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6</a:t>
            </a:fld>
            <a:endParaRPr lang="en-GB"/>
          </a:p>
        </p:txBody>
      </p:sp>
      <mc:AlternateContent xmlns:mc="http://schemas.openxmlformats.org/markup-compatibility/2006" xmlns:a14="http://schemas.microsoft.com/office/drawing/2010/main">
        <mc:Choice Requires="a14">
          <p:sp>
            <p:nvSpPr>
              <p:cNvPr id="33" name="Content Placeholder 2"/>
              <p:cNvSpPr txBox="1">
                <a:spLocks/>
              </p:cNvSpPr>
              <p:nvPr/>
            </p:nvSpPr>
            <p:spPr bwMode="auto">
              <a:xfrm>
                <a:off x="0" y="957470"/>
                <a:ext cx="11791075" cy="3006956"/>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858BB"/>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2858BB"/>
                  </a:buClr>
                  <a:buChar char="•"/>
                  <a:defRPr sz="2800">
                    <a:solidFill>
                      <a:schemeClr val="tx1"/>
                    </a:solidFill>
                    <a:latin typeface="+mn-lt"/>
                  </a:defRPr>
                </a:lvl2pPr>
                <a:lvl3pPr marL="1143000" indent="-228600" algn="l" rtl="0" eaLnBrk="0" fontAlgn="base" hangingPunct="0">
                  <a:spcBef>
                    <a:spcPct val="20000"/>
                  </a:spcBef>
                  <a:spcAft>
                    <a:spcPct val="0"/>
                  </a:spcAft>
                  <a:buClr>
                    <a:srgbClr val="2858BB"/>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GB" sz="2800" kern="0" dirty="0"/>
                  <a:t>Isotropic antenna = emits radiation equally in 3D space</a:t>
                </a:r>
              </a:p>
              <a:p>
                <a:pPr lvl="1"/>
                <a14:m>
                  <m:oMath xmlns:m="http://schemas.openxmlformats.org/officeDocument/2006/math">
                    <m:r>
                      <a:rPr lang="en-GB" sz="2400" i="1" kern="0" dirty="0">
                        <a:latin typeface="Cambria Math" charset="0"/>
                      </a:rPr>
                      <m:t>𝐺</m:t>
                    </m:r>
                    <m:r>
                      <a:rPr lang="en-GB" sz="2400" b="0" i="0" kern="0" dirty="0" smtClean="0">
                        <a:latin typeface="Cambria Math" charset="0"/>
                      </a:rPr>
                      <m:t>=1</m:t>
                    </m:r>
                  </m:oMath>
                </a14:m>
                <a:endParaRPr lang="en-GB" sz="2400" kern="0" dirty="0"/>
              </a:p>
              <a:p>
                <a:r>
                  <a:rPr lang="en-GB" sz="2800" kern="0" dirty="0"/>
                  <a:t>Most antennas in practice radiate in specific directions</a:t>
                </a:r>
              </a:p>
              <a:p>
                <a:r>
                  <a:rPr lang="en-GB" sz="2800" kern="0" dirty="0"/>
                  <a:t>When the transmit power is focused in particular directions, the received power density in those directions is higher</a:t>
                </a:r>
              </a:p>
              <a:p>
                <a:pPr lvl="1"/>
                <a14:m>
                  <m:oMath xmlns:m="http://schemas.openxmlformats.org/officeDocument/2006/math">
                    <m:r>
                      <a:rPr lang="en-GB" sz="2400" i="1" kern="0" dirty="0">
                        <a:latin typeface="Cambria Math" charset="0"/>
                      </a:rPr>
                      <m:t>𝐺</m:t>
                    </m:r>
                    <m:r>
                      <a:rPr lang="en-GB" sz="2400" kern="0" dirty="0" smtClean="0">
                        <a:latin typeface="Cambria Math" charset="0"/>
                        <a:ea typeface="Cambria Math" charset="0"/>
                        <a:cs typeface="Cambria Math" charset="0"/>
                      </a:rPr>
                      <m:t>&gt;</m:t>
                    </m:r>
                    <m:r>
                      <a:rPr lang="en-GB" sz="2400" kern="0" dirty="0">
                        <a:latin typeface="Cambria Math" charset="0"/>
                      </a:rPr>
                      <m:t>1</m:t>
                    </m:r>
                  </m:oMath>
                </a14:m>
                <a:endParaRPr lang="en-GB" sz="2800" kern="0" dirty="0"/>
              </a:p>
              <a:p>
                <a:endParaRPr lang="en-GB" sz="2800" kern="0" dirty="0"/>
              </a:p>
            </p:txBody>
          </p:sp>
        </mc:Choice>
        <mc:Fallback xmlns="">
          <p:sp>
            <p:nvSpPr>
              <p:cNvPr id="33" name="Content Placeholder 2"/>
              <p:cNvSpPr txBox="1">
                <a:spLocks noRot="1" noChangeAspect="1" noMove="1" noResize="1" noEditPoints="1" noAdjustHandles="1" noChangeArrowheads="1" noChangeShapeType="1" noTextEdit="1"/>
              </p:cNvSpPr>
              <p:nvPr/>
            </p:nvSpPr>
            <p:spPr bwMode="auto">
              <a:xfrm>
                <a:off x="0" y="957470"/>
                <a:ext cx="11791075" cy="3006956"/>
              </a:xfrm>
              <a:prstGeom prst="rect">
                <a:avLst/>
              </a:prstGeom>
              <a:blipFill rotWithShape="0">
                <a:blip r:embed="rId2"/>
                <a:stretch>
                  <a:fillRect l="-931" t="-2028"/>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5292"/>
          <a:stretch/>
        </p:blipFill>
        <p:spPr>
          <a:xfrm>
            <a:off x="8415131" y="4722021"/>
            <a:ext cx="3762266" cy="2135979"/>
          </a:xfrm>
          <a:prstGeom prst="rect">
            <a:avLst/>
          </a:prstGeom>
        </p:spPr>
      </p:pic>
      <p:sp>
        <p:nvSpPr>
          <p:cNvPr id="6" name="Content Placeholder 2"/>
          <p:cNvSpPr txBox="1">
            <a:spLocks/>
          </p:cNvSpPr>
          <p:nvPr/>
        </p:nvSpPr>
        <p:spPr bwMode="auto">
          <a:xfrm>
            <a:off x="-48603" y="3751334"/>
            <a:ext cx="11791075" cy="2344666"/>
          </a:xfrm>
          <a:prstGeom prst="rect">
            <a:avLst/>
          </a:prstGeom>
          <a:noFill/>
          <a:ln>
            <a:noFill/>
          </a:ln>
          <a:extLst>
            <a:ext uri="{909E8E84-426E-40dd-AFC4-6F175D3DCCD1}">
              <a14:hiddenFill xmlns="" xmlns:a14="http://schemas.microsoft.com/office/drawing/2010/main" xmlns:mc="http://schemas.openxmlformats.org/markup-compatibility/2006">
                <a:solidFill>
                  <a:srgbClr val="FFFFFF"/>
                </a:solidFill>
              </a14:hiddenFill>
            </a:ext>
            <a:ext uri="{91240B29-F687-4f45-9708-019B960494DF}">
              <a14:hiddenLine xmlns="" xmlns:a14="http://schemas.microsoft.com/office/drawing/2010/main" xmlns:mc="http://schemas.openxmlformats.org/markup-compatibility/2006"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858BB"/>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2858BB"/>
              </a:buClr>
              <a:buChar char="•"/>
              <a:defRPr sz="2800">
                <a:solidFill>
                  <a:schemeClr val="tx1"/>
                </a:solidFill>
                <a:latin typeface="+mn-lt"/>
              </a:defRPr>
            </a:lvl2pPr>
            <a:lvl3pPr marL="1143000" indent="-228600" algn="l" rtl="0" eaLnBrk="0" fontAlgn="base" hangingPunct="0">
              <a:spcBef>
                <a:spcPct val="20000"/>
              </a:spcBef>
              <a:spcAft>
                <a:spcPct val="0"/>
              </a:spcAft>
              <a:buClr>
                <a:srgbClr val="2858BB"/>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GB" sz="2800" kern="0" dirty="0"/>
              <a:t>The antenna gain is provided by manufacturer or measured in an anechoic chamber </a:t>
            </a:r>
          </a:p>
          <a:p>
            <a:pPr lvl="1"/>
            <a:r>
              <a:rPr lang="en-GB" sz="2400" dirty="0"/>
              <a:t>absorbs and prevents the reflection of both sound and </a:t>
            </a:r>
          </a:p>
          <a:p>
            <a:pPr marL="457200" lvl="1" indent="0">
              <a:buNone/>
            </a:pPr>
            <a:r>
              <a:rPr lang="en-GB" sz="2400" dirty="0"/>
              <a:t>electromagnetic waves</a:t>
            </a:r>
            <a:endParaRPr lang="en-GB" sz="2400" kern="0" dirty="0"/>
          </a:p>
          <a:p>
            <a:pPr marL="0" indent="0">
              <a:buNone/>
            </a:pPr>
            <a:r>
              <a:rPr lang="en-GB" sz="1800" dirty="0">
                <a:hlinkClick r:id="rId4"/>
              </a:rPr>
              <a:t>   https://www.youtube.com/watch?v=qWQ3S1tDVSY</a:t>
            </a:r>
            <a:endParaRPr lang="en-GB" sz="1800" kern="0" dirty="0"/>
          </a:p>
          <a:p>
            <a:endParaRPr lang="en-GB" sz="2800" i="1" kern="0" dirty="0">
              <a:latin typeface="Cambria Math" charset="0"/>
              <a:ea typeface="Cambria Math" charset="0"/>
              <a:cs typeface="Cambria Math" charset="0"/>
            </a:endParaRPr>
          </a:p>
          <a:p>
            <a:endParaRPr lang="en-GB" sz="2800" kern="0" dirty="0"/>
          </a:p>
          <a:p>
            <a:endParaRPr lang="en-GB" sz="2800" kern="0" dirty="0"/>
          </a:p>
        </p:txBody>
      </p:sp>
    </p:spTree>
    <p:extLst>
      <p:ext uri="{BB962C8B-B14F-4D97-AF65-F5344CB8AC3E}">
        <p14:creationId xmlns:p14="http://schemas.microsoft.com/office/powerpoint/2010/main" val="202560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019" y="1585959"/>
            <a:ext cx="2498784" cy="2249901"/>
          </a:xfrm>
          <a:prstGeom prst="rect">
            <a:avLst/>
          </a:prstGeom>
        </p:spPr>
      </p:pic>
      <p:sp>
        <p:nvSpPr>
          <p:cNvPr id="2" name="Title 1"/>
          <p:cNvSpPr>
            <a:spLocks noGrp="1"/>
          </p:cNvSpPr>
          <p:nvPr>
            <p:ph type="title"/>
          </p:nvPr>
        </p:nvSpPr>
        <p:spPr>
          <a:xfrm>
            <a:off x="0" y="0"/>
            <a:ext cx="11377084" cy="1143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Free Space Equation (Isotropic Source)</a:t>
            </a:r>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7</a:t>
            </a:fld>
            <a:endParaRPr lang="en-GB"/>
          </a:p>
        </p:txBody>
      </p:sp>
      <mc:AlternateContent xmlns:mc="http://schemas.openxmlformats.org/markup-compatibility/2006" xmlns:a14="http://schemas.microsoft.com/office/drawing/2010/main">
        <mc:Choice Requires="a14">
          <p:sp>
            <p:nvSpPr>
              <p:cNvPr id="33" name="Content Placeholder 2"/>
              <p:cNvSpPr txBox="1">
                <a:spLocks/>
              </p:cNvSpPr>
              <p:nvPr/>
            </p:nvSpPr>
            <p:spPr bwMode="auto">
              <a:xfrm>
                <a:off x="89575" y="1158221"/>
                <a:ext cx="11863187" cy="5008418"/>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858BB"/>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2858BB"/>
                  </a:buClr>
                  <a:buChar char="•"/>
                  <a:defRPr sz="2800">
                    <a:solidFill>
                      <a:schemeClr val="tx1"/>
                    </a:solidFill>
                    <a:latin typeface="+mn-lt"/>
                  </a:defRPr>
                </a:lvl2pPr>
                <a:lvl3pPr marL="1143000" indent="-228600" algn="l" rtl="0" eaLnBrk="0" fontAlgn="base" hangingPunct="0">
                  <a:spcBef>
                    <a:spcPct val="20000"/>
                  </a:spcBef>
                  <a:spcAft>
                    <a:spcPct val="0"/>
                  </a:spcAft>
                  <a:buClr>
                    <a:srgbClr val="2858BB"/>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lvl="1" indent="0">
                  <a:buNone/>
                </a:pPr>
                <a:r>
                  <a:rPr lang="en-GB" kern="0" dirty="0"/>
                  <a:t>For an isotropic source (</a:t>
                </a:r>
                <a14:m>
                  <m:oMath xmlns:m="http://schemas.openxmlformats.org/officeDocument/2006/math">
                    <m:r>
                      <a:rPr lang="en-GB" sz="2400" i="1" kern="0" dirty="0">
                        <a:latin typeface="Cambria Math" charset="0"/>
                      </a:rPr>
                      <m:t>𝐺</m:t>
                    </m:r>
                    <m:r>
                      <a:rPr lang="en-GB" sz="2400" kern="0" dirty="0">
                        <a:latin typeface="Cambria Math" charset="0"/>
                      </a:rPr>
                      <m:t>=1</m:t>
                    </m:r>
                  </m:oMath>
                </a14:m>
                <a:r>
                  <a:rPr lang="en-GB" kern="0" dirty="0"/>
                  <a:t>):</a:t>
                </a:r>
              </a:p>
              <a:p>
                <a:pPr marL="0" indent="0">
                  <a:buNone/>
                </a:pPr>
                <a:endParaRPr lang="en-GB" kern="0" dirty="0"/>
              </a:p>
              <a:p>
                <a:pPr marL="0" indent="0">
                  <a:buNone/>
                </a:pPr>
                <a:endParaRPr lang="en-GB" kern="0" dirty="0"/>
              </a:p>
              <a:p>
                <a:pPr marL="0" indent="0">
                  <a:buNone/>
                </a:pPr>
                <a:endParaRPr lang="en-GB" kern="0" dirty="0"/>
              </a:p>
              <a:p>
                <a:pPr marL="0" indent="0">
                  <a:buNone/>
                </a:pPr>
                <a:endParaRPr lang="en-GB" kern="0" dirty="0"/>
              </a:p>
              <a:p>
                <a:endParaRPr lang="en-GB" kern="0" dirty="0"/>
              </a:p>
              <a:p>
                <a:pPr marL="0" indent="0">
                  <a:buNone/>
                </a:pPr>
                <a14:m>
                  <m:oMath xmlns:m="http://schemas.openxmlformats.org/officeDocument/2006/math">
                    <m:r>
                      <a:rPr lang="en-GB" i="1" kern="0">
                        <a:latin typeface="Cambria Math" charset="0"/>
                        <a:ea typeface="Cambria Math" charset="0"/>
                        <a:cs typeface="Cambria Math" charset="0"/>
                      </a:rPr>
                      <m:t>𝜆</m:t>
                    </m:r>
                  </m:oMath>
                </a14:m>
                <a:r>
                  <a:rPr lang="en-GB" kern="0" dirty="0"/>
                  <a:t>: wavelength,</a:t>
                </a:r>
                <a:r>
                  <a:rPr lang="en-GB" kern="0" dirty="0">
                    <a:ea typeface="Cambria Math" charset="0"/>
                    <a:cs typeface="Cambria Math" charset="0"/>
                  </a:rPr>
                  <a:t> </a:t>
                </a:r>
                <a14:m>
                  <m:oMath xmlns:m="http://schemas.openxmlformats.org/officeDocument/2006/math">
                    <m:r>
                      <a:rPr lang="en-GB" b="0" i="1" kern="0" smtClean="0">
                        <a:latin typeface="Cambria Math" charset="0"/>
                        <a:ea typeface="Cambria Math" charset="0"/>
                        <a:cs typeface="Cambria Math" charset="0"/>
                      </a:rPr>
                      <m:t>𝑑</m:t>
                    </m:r>
                  </m:oMath>
                </a14:m>
                <a:r>
                  <a:rPr lang="en-GB" kern="0" dirty="0"/>
                  <a:t>: distance between Tx-Rx,</a:t>
                </a:r>
                <a:r>
                  <a:rPr lang="en-GB" kern="0" dirty="0">
                    <a:ea typeface="Cambria Math" charset="0"/>
                    <a:cs typeface="Cambria Math" charset="0"/>
                  </a:rPr>
                  <a:t> </a:t>
                </a:r>
                <a14:m>
                  <m:oMath xmlns:m="http://schemas.openxmlformats.org/officeDocument/2006/math">
                    <m:sSub>
                      <m:sSubPr>
                        <m:ctrlPr>
                          <a:rPr lang="en-US" i="1" kern="0" smtClean="0">
                            <a:latin typeface="Cambria Math" panose="02040503050406030204" pitchFamily="18" charset="0"/>
                            <a:ea typeface="Cambria Math" charset="0"/>
                            <a:cs typeface="Cambria Math" charset="0"/>
                          </a:rPr>
                        </m:ctrlPr>
                      </m:sSubPr>
                      <m:e>
                        <m:r>
                          <a:rPr lang="en-GB" b="0" i="1" kern="0" smtClean="0">
                            <a:latin typeface="Cambria Math" charset="0"/>
                            <a:ea typeface="Cambria Math" charset="0"/>
                            <a:cs typeface="Cambria Math" charset="0"/>
                          </a:rPr>
                          <m:t>𝑃</m:t>
                        </m:r>
                      </m:e>
                      <m:sub>
                        <m:r>
                          <a:rPr lang="en-GB" b="0" i="1" kern="0" smtClean="0">
                            <a:latin typeface="Cambria Math" charset="0"/>
                            <a:ea typeface="Cambria Math" charset="0"/>
                            <a:cs typeface="Cambria Math" charset="0"/>
                          </a:rPr>
                          <m:t>𝑇</m:t>
                        </m:r>
                      </m:sub>
                    </m:sSub>
                  </m:oMath>
                </a14:m>
                <a:r>
                  <a:rPr lang="en-GB" kern="0" dirty="0"/>
                  <a:t>: Tx power </a:t>
                </a:r>
              </a:p>
              <a:p>
                <a:r>
                  <a:rPr lang="en-GB" sz="2800" kern="0" dirty="0"/>
                  <a:t>Power transmitted ISOTROPICALLY</a:t>
                </a:r>
              </a:p>
            </p:txBody>
          </p:sp>
        </mc:Choice>
        <mc:Fallback xmlns="">
          <p:sp>
            <p:nvSpPr>
              <p:cNvPr id="33" name="Content Placeholder 2"/>
              <p:cNvSpPr txBox="1">
                <a:spLocks noRot="1" noChangeAspect="1" noMove="1" noResize="1" noEditPoints="1" noAdjustHandles="1" noChangeArrowheads="1" noChangeShapeType="1" noTextEdit="1"/>
              </p:cNvSpPr>
              <p:nvPr/>
            </p:nvSpPr>
            <p:spPr bwMode="auto">
              <a:xfrm>
                <a:off x="89575" y="1158221"/>
                <a:ext cx="11863187" cy="5008418"/>
              </a:xfrm>
              <a:prstGeom prst="rect">
                <a:avLst/>
              </a:prstGeom>
              <a:blipFill rotWithShape="0">
                <a:blip r:embed="rId3"/>
                <a:stretch>
                  <a:fillRect l="-1079" t="-1338"/>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77380" t="23051" r="5969" b="36018"/>
          <a:stretch/>
        </p:blipFill>
        <p:spPr>
          <a:xfrm>
            <a:off x="10821005" y="2355231"/>
            <a:ext cx="1258786" cy="570015"/>
          </a:xfrm>
          <a:prstGeom prst="rect">
            <a:avLst/>
          </a:prstGeom>
        </p:spPr>
      </p:pic>
      <p:sp>
        <p:nvSpPr>
          <p:cNvPr id="6" name="Oval 5"/>
          <p:cNvSpPr/>
          <p:nvPr/>
        </p:nvSpPr>
        <p:spPr>
          <a:xfrm>
            <a:off x="5955858" y="2471445"/>
            <a:ext cx="1033152" cy="5818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p:cNvSpPr txBox="1"/>
              <p:nvPr/>
            </p:nvSpPr>
            <p:spPr>
              <a:xfrm>
                <a:off x="6451398" y="3785048"/>
                <a:ext cx="2090057" cy="669992"/>
              </a:xfrm>
              <a:prstGeom prst="rect">
                <a:avLst/>
              </a:prstGeom>
              <a:noFill/>
            </p:spPr>
            <p:txBody>
              <a:bodyPr wrap="square" rtlCol="0">
                <a:spAutoFit/>
              </a:bodyPr>
              <a:lstStyle/>
              <a:p>
                <a:r>
                  <a:rPr lang="en-US" dirty="0">
                    <a:solidFill>
                      <a:srgbClr val="C00000"/>
                    </a:solidFill>
                  </a:rPr>
                  <a:t>Surface of sphere (</a:t>
                </a:r>
                <a14:m>
                  <m:oMath xmlns:m="http://schemas.openxmlformats.org/officeDocument/2006/math">
                    <m:sSup>
                      <m:sSupPr>
                        <m:ctrlPr>
                          <a:rPr lang="en-US" i="1" smtClean="0">
                            <a:solidFill>
                              <a:srgbClr val="C00000"/>
                            </a:solidFill>
                            <a:latin typeface="Cambria Math" panose="02040503050406030204" pitchFamily="18" charset="0"/>
                          </a:rPr>
                        </m:ctrlPr>
                      </m:sSupPr>
                      <m:e>
                        <m:r>
                          <a:rPr lang="en-GB" b="0" i="1" smtClean="0">
                            <a:solidFill>
                              <a:srgbClr val="C00000"/>
                            </a:solidFill>
                            <a:latin typeface="Cambria Math" charset="0"/>
                          </a:rPr>
                          <m:t>𝑚</m:t>
                        </m:r>
                      </m:e>
                      <m:sup>
                        <m:r>
                          <a:rPr lang="en-GB" b="0" i="1" smtClean="0">
                            <a:solidFill>
                              <a:srgbClr val="C00000"/>
                            </a:solidFill>
                            <a:latin typeface="Cambria Math" charset="0"/>
                          </a:rPr>
                          <m:t>2</m:t>
                        </m:r>
                      </m:sup>
                    </m:sSup>
                  </m:oMath>
                </a14:m>
                <a:r>
                  <a:rPr lang="en-US" dirty="0">
                    <a:solidFill>
                      <a:srgbClr val="C00000"/>
                    </a:solidFill>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6451398" y="3785048"/>
                <a:ext cx="2090057" cy="669992"/>
              </a:xfrm>
              <a:prstGeom prst="rect">
                <a:avLst/>
              </a:prstGeom>
              <a:blipFill rotWithShape="0">
                <a:blip r:embed="rId5"/>
                <a:stretch>
                  <a:fillRect l="-2332" t="-5455" r="-583" b="-10000"/>
                </a:stretch>
              </a:blipFill>
            </p:spPr>
            <p:txBody>
              <a:bodyPr/>
              <a:lstStyle/>
              <a:p>
                <a:r>
                  <a:rPr lang="en-US">
                    <a:noFill/>
                  </a:rPr>
                  <a:t> </a:t>
                </a:r>
              </a:p>
            </p:txBody>
          </p:sp>
        </mc:Fallback>
      </mc:AlternateContent>
      <p:sp>
        <p:nvSpPr>
          <p:cNvPr id="9" name="Oval 8"/>
          <p:cNvSpPr/>
          <p:nvPr/>
        </p:nvSpPr>
        <p:spPr>
          <a:xfrm>
            <a:off x="2353314" y="2755841"/>
            <a:ext cx="240541" cy="2386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561597" y="2925246"/>
            <a:ext cx="605618" cy="14661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171850" y="2994482"/>
            <a:ext cx="197506" cy="15784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0" name="TextBox 39"/>
              <p:cNvSpPr txBox="1"/>
              <p:nvPr/>
            </p:nvSpPr>
            <p:spPr>
              <a:xfrm>
                <a:off x="2204964" y="2386509"/>
                <a:ext cx="3681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𝑇</m:t>
                          </m:r>
                        </m:e>
                        <m:sub>
                          <m:r>
                            <a:rPr lang="en-GB" b="0" i="1" smtClean="0">
                              <a:latin typeface="Cambria Math" charset="0"/>
                            </a:rPr>
                            <m:t>𝑥</m:t>
                          </m:r>
                        </m:sub>
                      </m:sSub>
                    </m:oMath>
                  </m:oMathPara>
                </a14:m>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2204964" y="2386509"/>
                <a:ext cx="368135"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3317985" y="2936884"/>
                <a:ext cx="3681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𝑅</m:t>
                          </m:r>
                        </m:e>
                        <m:sub>
                          <m:r>
                            <a:rPr lang="en-GB" b="0" i="1" smtClean="0">
                              <a:latin typeface="Cambria Math" charset="0"/>
                            </a:rPr>
                            <m:t>𝑥</m:t>
                          </m:r>
                        </m:sub>
                      </m:sSub>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3317985" y="2936884"/>
                <a:ext cx="368135" cy="369332"/>
              </a:xfrm>
              <a:prstGeom prst="rect">
                <a:avLst/>
              </a:prstGeom>
              <a:blipFill rotWithShape="0">
                <a:blip r:embed="rId7"/>
                <a:stretch>
                  <a:fillRect r="-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5098442" y="2052886"/>
                <a:ext cx="6408035" cy="822276"/>
              </a:xfrm>
              <a:prstGeom prst="rect">
                <a:avLst/>
              </a:prstGeom>
              <a:noFill/>
            </p:spPr>
            <p:txBody>
              <a:bodyPr wrap="square"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GB" sz="3200" b="0" i="1" smtClean="0">
                            <a:latin typeface="Cambria Math" charset="0"/>
                          </a:rPr>
                          <m:t>𝑃</m:t>
                        </m:r>
                      </m:e>
                      <m:sub>
                        <m:r>
                          <a:rPr lang="en-GB" sz="3200" b="0" i="1" smtClean="0">
                            <a:latin typeface="Cambria Math" charset="0"/>
                          </a:rPr>
                          <m:t>𝑅</m:t>
                        </m:r>
                      </m:sub>
                    </m:sSub>
                    <m:r>
                      <a:rPr lang="en-GB" sz="3200" b="0" i="1" smtClean="0">
                        <a:latin typeface="Cambria Math" charset="0"/>
                      </a:rPr>
                      <m:t>=</m:t>
                    </m:r>
                    <m:f>
                      <m:fPr>
                        <m:ctrlPr>
                          <a:rPr lang="mr-IN" sz="3200" b="0" i="1" smtClean="0">
                            <a:latin typeface="Cambria Math" panose="02040503050406030204" pitchFamily="18" charset="0"/>
                          </a:rPr>
                        </m:ctrlPr>
                      </m:fPr>
                      <m:num>
                        <m:sSub>
                          <m:sSubPr>
                            <m:ctrlPr>
                              <a:rPr lang="en-US" sz="3200" i="1">
                                <a:latin typeface="Cambria Math" panose="02040503050406030204" pitchFamily="18" charset="0"/>
                              </a:rPr>
                            </m:ctrlPr>
                          </m:sSubPr>
                          <m:e>
                            <m:r>
                              <a:rPr lang="en-GB" sz="3200" i="1">
                                <a:latin typeface="Cambria Math" charset="0"/>
                              </a:rPr>
                              <m:t>𝑃</m:t>
                            </m:r>
                          </m:e>
                          <m:sub>
                            <m:r>
                              <a:rPr lang="en-GB" sz="3200" b="0" i="1" smtClean="0">
                                <a:latin typeface="Cambria Math" charset="0"/>
                              </a:rPr>
                              <m:t>𝑇</m:t>
                            </m:r>
                          </m:sub>
                        </m:sSub>
                      </m:num>
                      <m:den>
                        <m:r>
                          <a:rPr lang="en-GB" sz="3200" b="0" i="1" smtClean="0">
                            <a:latin typeface="Cambria Math" charset="0"/>
                          </a:rPr>
                          <m:t>4</m:t>
                        </m:r>
                        <m:r>
                          <a:rPr lang="en-GB" sz="3200" b="0" i="1" smtClean="0">
                            <a:latin typeface="Cambria Math" charset="0"/>
                            <a:ea typeface="Cambria Math" charset="0"/>
                            <a:cs typeface="Cambria Math" charset="0"/>
                          </a:rPr>
                          <m:t>𝜋</m:t>
                        </m:r>
                        <m:sSup>
                          <m:sSupPr>
                            <m:ctrlPr>
                              <a:rPr lang="en-GB" sz="3200" b="0" i="1" smtClean="0">
                                <a:latin typeface="Cambria Math" panose="02040503050406030204" pitchFamily="18" charset="0"/>
                                <a:ea typeface="Cambria Math" charset="0"/>
                                <a:cs typeface="Cambria Math" charset="0"/>
                              </a:rPr>
                            </m:ctrlPr>
                          </m:sSupPr>
                          <m:e>
                            <m:r>
                              <a:rPr lang="en-GB" sz="3200" b="0" i="1" smtClean="0">
                                <a:latin typeface="Cambria Math" charset="0"/>
                                <a:ea typeface="Cambria Math" charset="0"/>
                                <a:cs typeface="Cambria Math" charset="0"/>
                              </a:rPr>
                              <m:t>𝑑</m:t>
                            </m:r>
                          </m:e>
                          <m:sup>
                            <m:r>
                              <a:rPr lang="en-GB" sz="3200" b="0" i="1" smtClean="0">
                                <a:latin typeface="Cambria Math" charset="0"/>
                                <a:ea typeface="Cambria Math" charset="0"/>
                                <a:cs typeface="Cambria Math" charset="0"/>
                              </a:rPr>
                              <m:t>2</m:t>
                            </m:r>
                          </m:sup>
                        </m:sSup>
                      </m:den>
                    </m:f>
                  </m:oMath>
                </a14:m>
                <a:r>
                  <a:rPr lang="en-US" sz="2800" dirty="0"/>
                  <a:t> </a:t>
                </a:r>
                <a14:m>
                  <m:oMath xmlns:m="http://schemas.openxmlformats.org/officeDocument/2006/math">
                    <m:sSub>
                      <m:sSubPr>
                        <m:ctrlPr>
                          <a:rPr lang="en-US" sz="2800" i="1">
                            <a:latin typeface="Cambria Math" panose="02040503050406030204" pitchFamily="18" charset="0"/>
                          </a:rPr>
                        </m:ctrlPr>
                      </m:sSubPr>
                      <m:e>
                        <m:r>
                          <a:rPr lang="en-GB" sz="2800" b="0" i="1" smtClean="0">
                            <a:latin typeface="Cambria Math" charset="0"/>
                          </a:rPr>
                          <m:t>  </m:t>
                        </m:r>
                        <m:r>
                          <a:rPr lang="en-GB" sz="2800" b="0" i="1" smtClean="0">
                            <a:latin typeface="Cambria Math" charset="0"/>
                          </a:rPr>
                          <m:t>𝐴</m:t>
                        </m:r>
                      </m:e>
                      <m:sub>
                        <m:r>
                          <a:rPr lang="en-GB" sz="2800" b="0" i="1" smtClean="0">
                            <a:latin typeface="Cambria Math" charset="0"/>
                          </a:rPr>
                          <m:t>𝑖</m:t>
                        </m:r>
                      </m:sub>
                    </m:sSub>
                  </m:oMath>
                </a14:m>
                <a:r>
                  <a:rPr lang="en-US" sz="2800" dirty="0"/>
                  <a:t>=</a:t>
                </a:r>
                <a:r>
                  <a:rPr lang="mr-IN" sz="2800" dirty="0"/>
                  <a:t> </a:t>
                </a:r>
                <a14:m>
                  <m:oMath xmlns:m="http://schemas.openxmlformats.org/officeDocument/2006/math">
                    <m:f>
                      <m:fPr>
                        <m:ctrlPr>
                          <a:rPr lang="mr-IN" sz="2800" i="1">
                            <a:latin typeface="Cambria Math" panose="02040503050406030204" pitchFamily="18" charset="0"/>
                          </a:rPr>
                        </m:ctrlPr>
                      </m:fPr>
                      <m:num>
                        <m:sSub>
                          <m:sSubPr>
                            <m:ctrlPr>
                              <a:rPr lang="en-US" sz="2800" i="1">
                                <a:latin typeface="Cambria Math" panose="02040503050406030204" pitchFamily="18" charset="0"/>
                              </a:rPr>
                            </m:ctrlPr>
                          </m:sSubPr>
                          <m:e>
                            <m:r>
                              <a:rPr lang="en-GB" sz="2800" i="1">
                                <a:latin typeface="Cambria Math" charset="0"/>
                              </a:rPr>
                              <m:t>𝑃</m:t>
                            </m:r>
                          </m:e>
                          <m:sub>
                            <m:r>
                              <a:rPr lang="en-GB" sz="2800" i="1">
                                <a:latin typeface="Cambria Math" charset="0"/>
                              </a:rPr>
                              <m:t>𝑇</m:t>
                            </m:r>
                          </m:sub>
                        </m:sSub>
                      </m:num>
                      <m:den>
                        <m:r>
                          <a:rPr lang="en-GB" sz="2800" i="1">
                            <a:latin typeface="Cambria Math" charset="0"/>
                          </a:rPr>
                          <m:t>4</m:t>
                        </m:r>
                        <m:r>
                          <a:rPr lang="en-GB" sz="2800" i="1">
                            <a:latin typeface="Cambria Math" charset="0"/>
                            <a:ea typeface="Cambria Math" charset="0"/>
                            <a:cs typeface="Cambria Math" charset="0"/>
                          </a:rPr>
                          <m:t>𝜋</m:t>
                        </m:r>
                        <m:sSup>
                          <m:sSupPr>
                            <m:ctrlPr>
                              <a:rPr lang="en-GB" sz="2800" i="1">
                                <a:latin typeface="Cambria Math" panose="02040503050406030204" pitchFamily="18" charset="0"/>
                                <a:ea typeface="Cambria Math" charset="0"/>
                                <a:cs typeface="Cambria Math" charset="0"/>
                              </a:rPr>
                            </m:ctrlPr>
                          </m:sSupPr>
                          <m:e>
                            <m:r>
                              <a:rPr lang="en-GB" sz="2800" i="1">
                                <a:latin typeface="Cambria Math" charset="0"/>
                                <a:ea typeface="Cambria Math" charset="0"/>
                                <a:cs typeface="Cambria Math" charset="0"/>
                              </a:rPr>
                              <m:t>𝑑</m:t>
                            </m:r>
                          </m:e>
                          <m:sup>
                            <m:r>
                              <a:rPr lang="en-GB" sz="2800" i="1">
                                <a:latin typeface="Cambria Math" charset="0"/>
                                <a:ea typeface="Cambria Math" charset="0"/>
                                <a:cs typeface="Cambria Math" charset="0"/>
                              </a:rPr>
                              <m:t>2</m:t>
                            </m:r>
                          </m:sup>
                        </m:sSup>
                      </m:den>
                    </m:f>
                  </m:oMath>
                </a14:m>
                <a:r>
                  <a:rPr lang="mr-IN" sz="2800" dirty="0"/>
                  <a:t> </a:t>
                </a:r>
                <a14:m>
                  <m:oMath xmlns:m="http://schemas.openxmlformats.org/officeDocument/2006/math">
                    <m:f>
                      <m:fPr>
                        <m:ctrlPr>
                          <a:rPr lang="mr-IN" sz="2800" i="1">
                            <a:latin typeface="Cambria Math" panose="02040503050406030204" pitchFamily="18" charset="0"/>
                          </a:rPr>
                        </m:ctrlPr>
                      </m:fPr>
                      <m:num>
                        <m:sSup>
                          <m:sSupPr>
                            <m:ctrlPr>
                              <a:rPr lang="en-GB" sz="2800" i="1">
                                <a:latin typeface="Cambria Math" panose="02040503050406030204" pitchFamily="18" charset="0"/>
                                <a:ea typeface="Cambria Math" charset="0"/>
                                <a:cs typeface="Cambria Math" charset="0"/>
                              </a:rPr>
                            </m:ctrlPr>
                          </m:sSupPr>
                          <m:e>
                            <m:r>
                              <a:rPr lang="en-GB" sz="2800" i="1" smtClean="0">
                                <a:latin typeface="Cambria Math" charset="0"/>
                                <a:ea typeface="Cambria Math" charset="0"/>
                                <a:cs typeface="Cambria Math" charset="0"/>
                              </a:rPr>
                              <m:t>𝜆</m:t>
                            </m:r>
                          </m:e>
                          <m:sup>
                            <m:r>
                              <a:rPr lang="en-GB" sz="2800" i="1">
                                <a:latin typeface="Cambria Math" charset="0"/>
                                <a:ea typeface="Cambria Math" charset="0"/>
                                <a:cs typeface="Cambria Math" charset="0"/>
                              </a:rPr>
                              <m:t>2</m:t>
                            </m:r>
                          </m:sup>
                        </m:sSup>
                      </m:num>
                      <m:den>
                        <m:r>
                          <a:rPr lang="en-GB" sz="2800" i="1">
                            <a:latin typeface="Cambria Math" charset="0"/>
                          </a:rPr>
                          <m:t>4</m:t>
                        </m:r>
                        <m:r>
                          <a:rPr lang="en-GB" sz="2800" i="1">
                            <a:latin typeface="Cambria Math" charset="0"/>
                            <a:ea typeface="Cambria Math" charset="0"/>
                            <a:cs typeface="Cambria Math" charset="0"/>
                          </a:rPr>
                          <m:t>𝜋</m:t>
                        </m:r>
                      </m:den>
                    </m:f>
                  </m:oMath>
                </a14:m>
                <a:r>
                  <a:rPr lang="en-US" sz="2800" dirty="0"/>
                  <a:t>= </a:t>
                </a:r>
                <a14:m>
                  <m:oMath xmlns:m="http://schemas.openxmlformats.org/officeDocument/2006/math">
                    <m:sSub>
                      <m:sSubPr>
                        <m:ctrlPr>
                          <a:rPr lang="en-US" sz="2800" i="1">
                            <a:latin typeface="Cambria Math" panose="02040503050406030204" pitchFamily="18" charset="0"/>
                          </a:rPr>
                        </m:ctrlPr>
                      </m:sSubPr>
                      <m:e>
                        <m:r>
                          <a:rPr lang="en-GB" sz="2800" i="1">
                            <a:latin typeface="Cambria Math" charset="0"/>
                          </a:rPr>
                          <m:t>𝑃</m:t>
                        </m:r>
                      </m:e>
                      <m:sub>
                        <m:r>
                          <a:rPr lang="en-GB" sz="2800" i="1">
                            <a:latin typeface="Cambria Math" charset="0"/>
                          </a:rPr>
                          <m:t>𝑇</m:t>
                        </m:r>
                      </m:sub>
                    </m:sSub>
                  </m:oMath>
                </a14:m>
                <a:r>
                  <a:rPr lang="mr-IN" sz="2800" dirty="0"/>
                  <a:t> </a:t>
                </a:r>
                <a14:m>
                  <m:oMath xmlns:m="http://schemas.openxmlformats.org/officeDocument/2006/math">
                    <m:sSup>
                      <m:sSupPr>
                        <m:ctrlPr>
                          <a:rPr lang="mr-IN" sz="2800" i="1" smtClean="0">
                            <a:latin typeface="Cambria Math" panose="02040503050406030204" pitchFamily="18" charset="0"/>
                          </a:rPr>
                        </m:ctrlPr>
                      </m:sSupPr>
                      <m:e>
                        <m:d>
                          <m:dPr>
                            <m:ctrlPr>
                              <a:rPr lang="mr-IN" sz="2800" i="1">
                                <a:latin typeface="Cambria Math" panose="02040503050406030204" pitchFamily="18" charset="0"/>
                              </a:rPr>
                            </m:ctrlPr>
                          </m:dPr>
                          <m:e>
                            <m:f>
                              <m:fPr>
                                <m:ctrlPr>
                                  <a:rPr lang="mr-IN" sz="2800" i="1">
                                    <a:latin typeface="Cambria Math" panose="02040503050406030204" pitchFamily="18" charset="0"/>
                                  </a:rPr>
                                </m:ctrlPr>
                              </m:fPr>
                              <m:num>
                                <m:r>
                                  <a:rPr lang="mr-IN" sz="2800" i="1">
                                    <a:latin typeface="Cambria Math" charset="0"/>
                                    <a:ea typeface="Cambria Math" charset="0"/>
                                    <a:cs typeface="Cambria Math" charset="0"/>
                                  </a:rPr>
                                  <m:t>𝜆</m:t>
                                </m:r>
                              </m:num>
                              <m:den>
                                <m:r>
                                  <a:rPr lang="en-GB" sz="2800" i="1">
                                    <a:latin typeface="Cambria Math" charset="0"/>
                                  </a:rPr>
                                  <m:t>4</m:t>
                                </m:r>
                                <m:r>
                                  <a:rPr lang="en-GB" sz="2800" i="1">
                                    <a:latin typeface="Cambria Math" charset="0"/>
                                    <a:ea typeface="Cambria Math" charset="0"/>
                                    <a:cs typeface="Cambria Math" charset="0"/>
                                  </a:rPr>
                                  <m:t>𝜋</m:t>
                                </m:r>
                                <m:r>
                                  <a:rPr lang="en-GB" sz="2800" b="0" i="1" smtClean="0">
                                    <a:latin typeface="Cambria Math" charset="0"/>
                                    <a:ea typeface="Cambria Math" charset="0"/>
                                    <a:cs typeface="Cambria Math" charset="0"/>
                                  </a:rPr>
                                  <m:t>𝑑</m:t>
                                </m:r>
                              </m:den>
                            </m:f>
                          </m:e>
                        </m:d>
                      </m:e>
                      <m:sup>
                        <m:r>
                          <a:rPr lang="en-GB" sz="2800" b="0" i="1" smtClean="0">
                            <a:latin typeface="Cambria Math" charset="0"/>
                          </a:rPr>
                          <m:t>2</m:t>
                        </m:r>
                      </m:sup>
                    </m:sSup>
                  </m:oMath>
                </a14:m>
                <a:endParaRPr lang="en-US" sz="2800" dirty="0"/>
              </a:p>
            </p:txBody>
          </p:sp>
        </mc:Choice>
        <mc:Fallback xmlns="">
          <p:sp>
            <p:nvSpPr>
              <p:cNvPr id="43" name="TextBox 42"/>
              <p:cNvSpPr txBox="1">
                <a:spLocks noRot="1" noChangeAspect="1" noMove="1" noResize="1" noEditPoints="1" noAdjustHandles="1" noChangeArrowheads="1" noChangeShapeType="1" noTextEdit="1"/>
              </p:cNvSpPr>
              <p:nvPr/>
            </p:nvSpPr>
            <p:spPr>
              <a:xfrm>
                <a:off x="5098442" y="2052886"/>
                <a:ext cx="6408035" cy="822276"/>
              </a:xfrm>
              <a:prstGeom prst="rect">
                <a:avLst/>
              </a:prstGeom>
              <a:blipFill rotWithShape="0">
                <a:blip r:embed="rId8"/>
                <a:stretch>
                  <a:fillRect b="-4444"/>
                </a:stretch>
              </a:blipFill>
            </p:spPr>
            <p:txBody>
              <a:bodyPr/>
              <a:lstStyle/>
              <a:p>
                <a:r>
                  <a:rPr lang="en-US">
                    <a:noFill/>
                  </a:rPr>
                  <a:t> </a:t>
                </a:r>
              </a:p>
            </p:txBody>
          </p:sp>
        </mc:Fallback>
      </mc:AlternateContent>
      <p:cxnSp>
        <p:nvCxnSpPr>
          <p:cNvPr id="45" name="Straight Arrow Connector 44"/>
          <p:cNvCxnSpPr/>
          <p:nvPr/>
        </p:nvCxnSpPr>
        <p:spPr>
          <a:xfrm flipH="1" flipV="1">
            <a:off x="6786870" y="3071859"/>
            <a:ext cx="267452" cy="62549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2607379" y="2967665"/>
                <a:ext cx="478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kern="0">
                          <a:latin typeface="Cambria Math" charset="0"/>
                        </a:rPr>
                        <m:t>𝑑</m:t>
                      </m:r>
                    </m:oMath>
                  </m:oMathPara>
                </a14:m>
                <a:endParaRPr lang="en-US" b="1" dirty="0"/>
              </a:p>
            </p:txBody>
          </p:sp>
        </mc:Choice>
        <mc:Fallback xmlns="">
          <p:sp>
            <p:nvSpPr>
              <p:cNvPr id="21" name="TextBox 20"/>
              <p:cNvSpPr txBox="1">
                <a:spLocks noRot="1" noChangeAspect="1" noMove="1" noResize="1" noEditPoints="1" noAdjustHandles="1" noChangeArrowheads="1" noChangeShapeType="1" noTextEdit="1"/>
              </p:cNvSpPr>
              <p:nvPr/>
            </p:nvSpPr>
            <p:spPr>
              <a:xfrm>
                <a:off x="2607379" y="2967665"/>
                <a:ext cx="478040" cy="369332"/>
              </a:xfrm>
              <a:prstGeom prst="rect">
                <a:avLst/>
              </a:prstGeom>
              <a:blipFill rotWithShape="0">
                <a:blip r:embed="rId9"/>
                <a:stretch>
                  <a:fillRect/>
                </a:stretch>
              </a:blipFill>
            </p:spPr>
            <p:txBody>
              <a:bodyPr/>
              <a:lstStyle/>
              <a:p>
                <a:r>
                  <a:rPr lang="en-US">
                    <a:noFill/>
                  </a:rPr>
                  <a:t> </a:t>
                </a:r>
              </a:p>
            </p:txBody>
          </p:sp>
        </mc:Fallback>
      </mc:AlternateContent>
      <p:sp>
        <p:nvSpPr>
          <p:cNvPr id="10" name="Rectangle 9"/>
          <p:cNvSpPr/>
          <p:nvPr/>
        </p:nvSpPr>
        <p:spPr>
          <a:xfrm>
            <a:off x="6021169" y="1828800"/>
            <a:ext cx="967841" cy="1396193"/>
          </a:xfrm>
          <a:prstGeom prst="rect">
            <a:avLst/>
          </a:prstGeom>
          <a:noFill/>
          <a:ln w="28575">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432196" y="1138623"/>
            <a:ext cx="1556814" cy="646331"/>
          </a:xfrm>
          <a:prstGeom prst="rect">
            <a:avLst/>
          </a:prstGeom>
          <a:noFill/>
        </p:spPr>
        <p:txBody>
          <a:bodyPr wrap="square" rtlCol="0">
            <a:spAutoFit/>
          </a:bodyPr>
          <a:lstStyle/>
          <a:p>
            <a:r>
              <a:rPr lang="en-GB" dirty="0">
                <a:solidFill>
                  <a:srgbClr val="0070C0"/>
                </a:solidFill>
              </a:rPr>
              <a:t>Rx power density </a:t>
            </a:r>
            <a:r>
              <a:rPr lang="en-US" dirty="0">
                <a:solidFill>
                  <a:srgbClr val="0070C0"/>
                </a:solidFill>
              </a:rPr>
              <a:t>(W)</a:t>
            </a:r>
          </a:p>
        </p:txBody>
      </p:sp>
      <p:sp>
        <p:nvSpPr>
          <p:cNvPr id="24" name="Rectangle 23"/>
          <p:cNvSpPr/>
          <p:nvPr/>
        </p:nvSpPr>
        <p:spPr>
          <a:xfrm>
            <a:off x="7116039" y="1828800"/>
            <a:ext cx="326445" cy="1396193"/>
          </a:xfrm>
          <a:prstGeom prst="rect">
            <a:avLst/>
          </a:prstGeom>
          <a:noFill/>
          <a:ln w="28575">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p:cNvSpPr txBox="1"/>
              <p:nvPr/>
            </p:nvSpPr>
            <p:spPr>
              <a:xfrm>
                <a:off x="7339429" y="1158221"/>
                <a:ext cx="2090057" cy="646331"/>
              </a:xfrm>
              <a:prstGeom prst="rect">
                <a:avLst/>
              </a:prstGeom>
              <a:noFill/>
            </p:spPr>
            <p:txBody>
              <a:bodyPr wrap="square" rtlCol="0">
                <a:spAutoFit/>
              </a:bodyPr>
              <a:lstStyle/>
              <a:p>
                <a:r>
                  <a:rPr lang="en-GB" dirty="0">
                    <a:solidFill>
                      <a:srgbClr val="00B050"/>
                    </a:solidFill>
                  </a:rPr>
                  <a:t>Effective Area of antenna </a:t>
                </a:r>
                <a:r>
                  <a:rPr lang="en-US" dirty="0">
                    <a:solidFill>
                      <a:srgbClr val="00B050"/>
                    </a:solidFill>
                  </a:rPr>
                  <a:t>(</a:t>
                </a:r>
                <a14:m>
                  <m:oMath xmlns:m="http://schemas.openxmlformats.org/officeDocument/2006/math">
                    <m:sSup>
                      <m:sSupPr>
                        <m:ctrlPr>
                          <a:rPr lang="en-US" i="1">
                            <a:solidFill>
                              <a:srgbClr val="00B050"/>
                            </a:solidFill>
                            <a:latin typeface="Cambria Math" panose="02040503050406030204" pitchFamily="18" charset="0"/>
                          </a:rPr>
                        </m:ctrlPr>
                      </m:sSupPr>
                      <m:e>
                        <m:r>
                          <a:rPr lang="en-GB" i="1">
                            <a:solidFill>
                              <a:srgbClr val="00B050"/>
                            </a:solidFill>
                            <a:latin typeface="Cambria Math" charset="0"/>
                          </a:rPr>
                          <m:t>𝑚</m:t>
                        </m:r>
                      </m:e>
                      <m:sup>
                        <m:r>
                          <a:rPr lang="en-GB" i="1">
                            <a:solidFill>
                              <a:srgbClr val="00B050"/>
                            </a:solidFill>
                            <a:latin typeface="Cambria Math" charset="0"/>
                          </a:rPr>
                          <m:t>2</m:t>
                        </m:r>
                      </m:sup>
                    </m:sSup>
                  </m:oMath>
                </a14:m>
                <a:r>
                  <a:rPr lang="en-US" dirty="0">
                    <a:solidFill>
                      <a:srgbClr val="00B050"/>
                    </a:solidFill>
                  </a:rPr>
                  <a:t>)</a:t>
                </a:r>
              </a:p>
            </p:txBody>
          </p:sp>
        </mc:Choice>
        <mc:Fallback xmlns="">
          <p:sp>
            <p:nvSpPr>
              <p:cNvPr id="25" name="TextBox 24"/>
              <p:cNvSpPr txBox="1">
                <a:spLocks noRot="1" noChangeAspect="1" noMove="1" noResize="1" noEditPoints="1" noAdjustHandles="1" noChangeArrowheads="1" noChangeShapeType="1" noTextEdit="1"/>
              </p:cNvSpPr>
              <p:nvPr/>
            </p:nvSpPr>
            <p:spPr>
              <a:xfrm>
                <a:off x="7339429" y="1158221"/>
                <a:ext cx="2090057" cy="646331"/>
              </a:xfrm>
              <a:prstGeom prst="rect">
                <a:avLst/>
              </a:prstGeom>
              <a:blipFill rotWithShape="0">
                <a:blip r:embed="rId10"/>
                <a:stretch>
                  <a:fillRect l="-2624"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20555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22" grpId="0"/>
      <p:bldP spid="24" grpId="0" animBg="1"/>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4959"/>
            <a:ext cx="11377084" cy="1143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Free Space Equation</a:t>
            </a:r>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8</a:t>
            </a:fld>
            <a:endParaRPr lang="en-GB"/>
          </a:p>
        </p:txBody>
      </p:sp>
      <p:sp>
        <p:nvSpPr>
          <p:cNvPr id="33" name="Content Placeholder 2"/>
          <p:cNvSpPr txBox="1">
            <a:spLocks/>
          </p:cNvSpPr>
          <p:nvPr/>
        </p:nvSpPr>
        <p:spPr bwMode="auto">
          <a:xfrm>
            <a:off x="43420" y="1011233"/>
            <a:ext cx="11863187" cy="5008418"/>
          </a:xfrm>
          <a:prstGeom prst="rect">
            <a:avLst/>
          </a:prstGeom>
          <a:noFill/>
          <a:ln>
            <a:noFill/>
          </a:ln>
          <a:extLst>
            <a:ext uri="{909E8E84-426E-40dd-AFC4-6F175D3DCCD1}">
              <a14:hiddenFill xmlns:mc="http://schemas.openxmlformats.org/markup-compatibility/2006" xmlns:a14="http://schemas.microsoft.com/office/drawing/2010/main" xmlns="">
                <a:solidFill>
                  <a:srgbClr val="FFFFFF"/>
                </a:solidFill>
              </a14:hiddenFill>
            </a:ext>
            <a:ext uri="{91240B29-F687-4f45-9708-019B960494DF}">
              <a14:hiddenLine xmlns:mc="http://schemas.openxmlformats.org/markup-compatibility/2006"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858BB"/>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2858BB"/>
              </a:buClr>
              <a:buChar char="•"/>
              <a:defRPr sz="2800">
                <a:solidFill>
                  <a:schemeClr val="tx1"/>
                </a:solidFill>
                <a:latin typeface="+mn-lt"/>
              </a:defRPr>
            </a:lvl2pPr>
            <a:lvl3pPr marL="1143000" indent="-228600" algn="l" rtl="0" eaLnBrk="0" fontAlgn="base" hangingPunct="0">
              <a:spcBef>
                <a:spcPct val="20000"/>
              </a:spcBef>
              <a:spcAft>
                <a:spcPct val="0"/>
              </a:spcAft>
              <a:buClr>
                <a:srgbClr val="2858BB"/>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GB" sz="2800" kern="0" dirty="0"/>
              <a:t>Taking into account Real antenna gain patterns (</a:t>
            </a:r>
            <a:r>
              <a:rPr lang="en-GB" sz="2800" kern="0" dirty="0" err="1"/>
              <a:t>Rx,Tx</a:t>
            </a:r>
            <a:r>
              <a:rPr lang="en-GB" sz="2800" kern="0" dirty="0"/>
              <a:t>):</a:t>
            </a:r>
          </a:p>
          <a:p>
            <a:pPr marL="0" indent="0">
              <a:buNone/>
            </a:pPr>
            <a:endParaRPr lang="en-GB" sz="2800" kern="0" dirty="0"/>
          </a:p>
          <a:p>
            <a:pPr marL="0" indent="0">
              <a:buNone/>
            </a:pPr>
            <a:endParaRPr lang="en-GB" sz="2800" kern="0" dirty="0"/>
          </a:p>
          <a:p>
            <a:pPr marL="0" indent="0">
              <a:buNone/>
            </a:pPr>
            <a:r>
              <a:rPr lang="en-GB" sz="2800" kern="0" dirty="0"/>
              <a:t>                 </a:t>
            </a:r>
            <a:r>
              <a:rPr lang="en-GB" sz="2400" kern="0" dirty="0"/>
              <a:t>antenna gain as a function of azimuth     ,     and     ,     elevation angle</a:t>
            </a:r>
            <a:endParaRPr lang="en-GB" kern="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9840" y="1543114"/>
            <a:ext cx="6407056" cy="953939"/>
          </a:xfrm>
          <a:prstGeom prst="rect">
            <a:avLst/>
          </a:prstGeom>
        </p:spPr>
      </p:pic>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17499" t="28069" r="61608" b="9305"/>
          <a:stretch/>
        </p:blipFill>
        <p:spPr>
          <a:xfrm>
            <a:off x="218577" y="2351285"/>
            <a:ext cx="1436915" cy="641267"/>
          </a:xfrm>
          <a:prstGeom prst="rect">
            <a:avLst/>
          </a:prstGeom>
        </p:spPr>
      </p:pic>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38255" t="29738" r="41543" b="14595"/>
          <a:stretch/>
        </p:blipFill>
        <p:spPr>
          <a:xfrm>
            <a:off x="242327" y="2891006"/>
            <a:ext cx="1389413" cy="570015"/>
          </a:xfrm>
          <a:prstGeom prst="rect">
            <a:avLst/>
          </a:prstGeom>
        </p:spPr>
      </p:pic>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24920" t="28069" r="69727" b="9305"/>
          <a:stretch/>
        </p:blipFill>
        <p:spPr>
          <a:xfrm>
            <a:off x="6908426" y="2545284"/>
            <a:ext cx="368135" cy="641267"/>
          </a:xfrm>
          <a:prstGeom prst="rect">
            <a:avLst/>
          </a:prstGeom>
        </p:spPr>
      </p:pic>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31165" t="28069" r="63483" b="9305"/>
          <a:stretch/>
        </p:blipFill>
        <p:spPr>
          <a:xfrm>
            <a:off x="8316102" y="2500182"/>
            <a:ext cx="368135" cy="641267"/>
          </a:xfrm>
          <a:prstGeom prst="rect">
            <a:avLst/>
          </a:prstGeom>
        </p:spPr>
      </p:pic>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52093" t="29738" r="42727" b="14595"/>
          <a:stretch/>
        </p:blipFill>
        <p:spPr>
          <a:xfrm>
            <a:off x="8828789" y="2535807"/>
            <a:ext cx="356260" cy="570015"/>
          </a:xfrm>
          <a:prstGeom prst="rect">
            <a:avLst/>
          </a:prstGeom>
        </p:spPr>
      </p:pic>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45477" t="29738" r="49516" b="14595"/>
          <a:stretch/>
        </p:blipFill>
        <p:spPr>
          <a:xfrm>
            <a:off x="7383288" y="2567219"/>
            <a:ext cx="344386" cy="570015"/>
          </a:xfrm>
          <a:prstGeom prst="rect">
            <a:avLst/>
          </a:prstGeom>
        </p:spPr>
      </p:pic>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48" y="3726272"/>
            <a:ext cx="2498784" cy="2249901"/>
          </a:xfrm>
          <a:prstGeom prst="rect">
            <a:avLst/>
          </a:prstGeom>
        </p:spPr>
      </p:pic>
      <p:pic>
        <p:nvPicPr>
          <p:cNvPr id="55" name="Picture 54"/>
          <p:cNvPicPr>
            <a:picLocks noChangeAspect="1"/>
          </p:cNvPicPr>
          <p:nvPr/>
        </p:nvPicPr>
        <p:blipFill rotWithShape="1">
          <a:blip r:embed="rId4">
            <a:extLst>
              <a:ext uri="{28A0092B-C50C-407E-A947-70E740481C1C}">
                <a14:useLocalDpi xmlns:a14="http://schemas.microsoft.com/office/drawing/2010/main" val="0"/>
              </a:ext>
            </a:extLst>
          </a:blip>
          <a:srcRect l="77380" t="23051" r="5969" b="36018"/>
          <a:stretch/>
        </p:blipFill>
        <p:spPr>
          <a:xfrm>
            <a:off x="11066934" y="4588031"/>
            <a:ext cx="988023" cy="447406"/>
          </a:xfrm>
          <a:prstGeom prst="rect">
            <a:avLst/>
          </a:prstGeom>
        </p:spPr>
      </p:pic>
      <p:sp>
        <p:nvSpPr>
          <p:cNvPr id="56" name="Oval 55"/>
          <p:cNvSpPr/>
          <p:nvPr/>
        </p:nvSpPr>
        <p:spPr>
          <a:xfrm>
            <a:off x="4702869" y="4640548"/>
            <a:ext cx="1033152" cy="5818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550643" y="4896154"/>
            <a:ext cx="240541" cy="2386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1758926" y="5065559"/>
            <a:ext cx="605618" cy="14661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2369179" y="5134795"/>
            <a:ext cx="197506" cy="15784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1" name="TextBox 60"/>
              <p:cNvSpPr txBox="1"/>
              <p:nvPr/>
            </p:nvSpPr>
            <p:spPr>
              <a:xfrm>
                <a:off x="1402293" y="4526822"/>
                <a:ext cx="3681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𝑇</m:t>
                          </m:r>
                        </m:e>
                        <m:sub>
                          <m:r>
                            <a:rPr lang="en-GB" b="0" i="1" smtClean="0">
                              <a:latin typeface="Cambria Math" charset="0"/>
                            </a:rPr>
                            <m:t>𝑥</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1402293" y="4526822"/>
                <a:ext cx="368135"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515314" y="5077197"/>
                <a:ext cx="3681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𝑅</m:t>
                          </m:r>
                        </m:e>
                        <m:sub>
                          <m:r>
                            <a:rPr lang="en-GB" b="0" i="1" smtClean="0">
                              <a:latin typeface="Cambria Math" charset="0"/>
                            </a:rPr>
                            <m:t>𝑥</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515314" y="5077197"/>
                <a:ext cx="368135" cy="369332"/>
              </a:xfrm>
              <a:prstGeom prst="rect">
                <a:avLst/>
              </a:prstGeom>
              <a:blipFill rotWithShape="0">
                <a:blip r:embed="rId6"/>
                <a:stretch>
                  <a:fillRect r="-3333"/>
                </a:stretch>
              </a:blipFill>
            </p:spPr>
            <p:txBody>
              <a:bodyPr/>
              <a:lstStyle/>
              <a:p>
                <a:r>
                  <a:rPr lang="en-US">
                    <a:noFill/>
                  </a:rPr>
                  <a:t> </a:t>
                </a:r>
              </a:p>
            </p:txBody>
          </p:sp>
        </mc:Fallback>
      </mc:AlternateContent>
      <p:cxnSp>
        <p:nvCxnSpPr>
          <p:cNvPr id="64" name="Straight Arrow Connector 63"/>
          <p:cNvCxnSpPr/>
          <p:nvPr/>
        </p:nvCxnSpPr>
        <p:spPr>
          <a:xfrm flipH="1" flipV="1">
            <a:off x="5648821" y="5132127"/>
            <a:ext cx="603776" cy="43722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4786528" y="4073007"/>
            <a:ext cx="1033152" cy="58189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cxnSp>
        <p:nvCxnSpPr>
          <p:cNvPr id="66" name="Straight Arrow Connector 65"/>
          <p:cNvCxnSpPr/>
          <p:nvPr/>
        </p:nvCxnSpPr>
        <p:spPr>
          <a:xfrm flipH="1">
            <a:off x="5863100" y="3846438"/>
            <a:ext cx="662435" cy="34644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6500477" y="3482496"/>
            <a:ext cx="4137107" cy="646331"/>
          </a:xfrm>
          <a:prstGeom prst="rect">
            <a:avLst/>
          </a:prstGeom>
          <a:noFill/>
          <a:ln>
            <a:noFill/>
          </a:ln>
        </p:spPr>
        <p:txBody>
          <a:bodyPr wrap="square" rtlCol="0">
            <a:spAutoFit/>
          </a:bodyPr>
          <a:lstStyle/>
          <a:p>
            <a:r>
              <a:rPr lang="en-US" dirty="0">
                <a:solidFill>
                  <a:srgbClr val="00B050"/>
                </a:solidFill>
              </a:rPr>
              <a:t>EIRP (Equivalent Isotropically Radiated Power)</a:t>
            </a:r>
          </a:p>
        </p:txBody>
      </p:sp>
      <mc:AlternateContent xmlns:mc="http://schemas.openxmlformats.org/markup-compatibility/2006" xmlns:a14="http://schemas.microsoft.com/office/drawing/2010/main">
        <mc:Choice Requires="a14">
          <p:sp>
            <p:nvSpPr>
              <p:cNvPr id="68" name="TextBox 67"/>
              <p:cNvSpPr txBox="1"/>
              <p:nvPr/>
            </p:nvSpPr>
            <p:spPr>
              <a:xfrm>
                <a:off x="1804708" y="5107978"/>
                <a:ext cx="478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i="1" kern="0">
                          <a:latin typeface="Cambria Math" charset="0"/>
                        </a:rPr>
                        <m:t>𝑑</m:t>
                      </m:r>
                    </m:oMath>
                  </m:oMathPara>
                </a14:m>
                <a:endParaRPr lang="en-US" b="1" dirty="0"/>
              </a:p>
            </p:txBody>
          </p:sp>
        </mc:Choice>
        <mc:Fallback xmlns="">
          <p:sp>
            <p:nvSpPr>
              <p:cNvPr id="68" name="TextBox 67"/>
              <p:cNvSpPr txBox="1">
                <a:spLocks noRot="1" noChangeAspect="1" noMove="1" noResize="1" noEditPoints="1" noAdjustHandles="1" noChangeArrowheads="1" noChangeShapeType="1" noTextEdit="1"/>
              </p:cNvSpPr>
              <p:nvPr/>
            </p:nvSpPr>
            <p:spPr>
              <a:xfrm>
                <a:off x="1804708" y="5107978"/>
                <a:ext cx="478040"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3865364" y="4213161"/>
                <a:ext cx="7556800" cy="822276"/>
              </a:xfrm>
              <a:prstGeom prst="rect">
                <a:avLst/>
              </a:prstGeom>
              <a:noFill/>
            </p:spPr>
            <p:txBody>
              <a:bodyPr wrap="square"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GB" sz="3200" b="0" i="1" smtClean="0">
                            <a:latin typeface="Cambria Math" charset="0"/>
                          </a:rPr>
                          <m:t>𝑃</m:t>
                        </m:r>
                      </m:e>
                      <m:sub>
                        <m:r>
                          <a:rPr lang="en-GB" sz="3200" b="0" i="1" smtClean="0">
                            <a:latin typeface="Cambria Math" charset="0"/>
                          </a:rPr>
                          <m:t>𝑅</m:t>
                        </m:r>
                      </m:sub>
                    </m:sSub>
                    <m:r>
                      <a:rPr lang="en-GB" sz="3200" b="0" i="1" smtClean="0">
                        <a:latin typeface="Cambria Math" charset="0"/>
                      </a:rPr>
                      <m:t>=</m:t>
                    </m:r>
                    <m:f>
                      <m:fPr>
                        <m:ctrlPr>
                          <a:rPr lang="mr-IN" sz="3200" b="0" i="1" smtClean="0">
                            <a:latin typeface="Cambria Math" panose="02040503050406030204" pitchFamily="18" charset="0"/>
                          </a:rPr>
                        </m:ctrlPr>
                      </m:fPr>
                      <m:num>
                        <m:sSub>
                          <m:sSubPr>
                            <m:ctrlPr>
                              <a:rPr lang="en-US" sz="3200" i="1">
                                <a:latin typeface="Cambria Math" panose="02040503050406030204" pitchFamily="18" charset="0"/>
                              </a:rPr>
                            </m:ctrlPr>
                          </m:sSubPr>
                          <m:e>
                            <m:r>
                              <a:rPr lang="en-GB" sz="3200" i="1">
                                <a:latin typeface="Cambria Math" charset="0"/>
                              </a:rPr>
                              <m:t>𝑃</m:t>
                            </m:r>
                          </m:e>
                          <m:sub>
                            <m:r>
                              <a:rPr lang="en-GB" sz="3200" b="0" i="1" smtClean="0">
                                <a:latin typeface="Cambria Math" charset="0"/>
                              </a:rPr>
                              <m:t>𝑇</m:t>
                            </m:r>
                          </m:sub>
                        </m:sSub>
                        <m:sSub>
                          <m:sSubPr>
                            <m:ctrlPr>
                              <a:rPr lang="en-US" sz="3200" i="1">
                                <a:latin typeface="Cambria Math" panose="02040503050406030204" pitchFamily="18" charset="0"/>
                              </a:rPr>
                            </m:ctrlPr>
                          </m:sSubPr>
                          <m:e>
                            <m:r>
                              <a:rPr lang="en-GB" sz="3200" b="0" i="1" smtClean="0">
                                <a:latin typeface="Cambria Math" charset="0"/>
                              </a:rPr>
                              <m:t>𝐺</m:t>
                            </m:r>
                          </m:e>
                          <m:sub>
                            <m:r>
                              <a:rPr lang="en-GB" sz="3200" i="1">
                                <a:latin typeface="Cambria Math" charset="0"/>
                              </a:rPr>
                              <m:t>𝑇</m:t>
                            </m:r>
                          </m:sub>
                        </m:sSub>
                      </m:num>
                      <m:den>
                        <m:r>
                          <a:rPr lang="en-GB" sz="3200" b="0" i="1" smtClean="0">
                            <a:latin typeface="Cambria Math" charset="0"/>
                          </a:rPr>
                          <m:t>4</m:t>
                        </m:r>
                        <m:r>
                          <a:rPr lang="en-GB" sz="3200" b="0" i="1" smtClean="0">
                            <a:latin typeface="Cambria Math" charset="0"/>
                            <a:ea typeface="Cambria Math" charset="0"/>
                            <a:cs typeface="Cambria Math" charset="0"/>
                          </a:rPr>
                          <m:t>𝜋</m:t>
                        </m:r>
                        <m:sSup>
                          <m:sSupPr>
                            <m:ctrlPr>
                              <a:rPr lang="en-GB" sz="3200" b="0" i="1" smtClean="0">
                                <a:latin typeface="Cambria Math" panose="02040503050406030204" pitchFamily="18" charset="0"/>
                                <a:ea typeface="Cambria Math" charset="0"/>
                                <a:cs typeface="Cambria Math" charset="0"/>
                              </a:rPr>
                            </m:ctrlPr>
                          </m:sSupPr>
                          <m:e>
                            <m:r>
                              <a:rPr lang="en-GB" sz="3200" b="0" i="1" smtClean="0">
                                <a:latin typeface="Cambria Math" charset="0"/>
                                <a:ea typeface="Cambria Math" charset="0"/>
                                <a:cs typeface="Cambria Math" charset="0"/>
                              </a:rPr>
                              <m:t>𝑑</m:t>
                            </m:r>
                          </m:e>
                          <m:sup>
                            <m:r>
                              <a:rPr lang="en-GB" sz="3200" b="0" i="1" smtClean="0">
                                <a:latin typeface="Cambria Math" charset="0"/>
                                <a:ea typeface="Cambria Math" charset="0"/>
                                <a:cs typeface="Cambria Math" charset="0"/>
                              </a:rPr>
                              <m:t>2</m:t>
                            </m:r>
                          </m:sup>
                        </m:sSup>
                      </m:den>
                    </m:f>
                  </m:oMath>
                </a14:m>
                <a:r>
                  <a:rPr lang="en-US" sz="2800" dirty="0"/>
                  <a:t> </a:t>
                </a:r>
                <a14:m>
                  <m:oMath xmlns:m="http://schemas.openxmlformats.org/officeDocument/2006/math">
                    <m:sSub>
                      <m:sSubPr>
                        <m:ctrlPr>
                          <a:rPr lang="en-US" sz="2800" i="1">
                            <a:latin typeface="Cambria Math" panose="02040503050406030204" pitchFamily="18" charset="0"/>
                          </a:rPr>
                        </m:ctrlPr>
                      </m:sSubPr>
                      <m:e>
                        <m:r>
                          <a:rPr lang="en-GB" sz="2800" b="0" i="1" smtClean="0">
                            <a:latin typeface="Cambria Math" charset="0"/>
                          </a:rPr>
                          <m:t>𝐴</m:t>
                        </m:r>
                      </m:e>
                      <m:sub>
                        <m:r>
                          <a:rPr lang="en-GB" sz="2800" b="0" i="1" smtClean="0">
                            <a:latin typeface="Cambria Math" charset="0"/>
                          </a:rPr>
                          <m:t>𝑖</m:t>
                        </m:r>
                      </m:sub>
                    </m:sSub>
                  </m:oMath>
                </a14:m>
                <a:r>
                  <a:rPr lang="en-US" sz="2800" dirty="0"/>
                  <a:t>=</a:t>
                </a:r>
                <a:r>
                  <a:rPr lang="mr-IN" sz="2800" dirty="0"/>
                  <a:t> </a:t>
                </a:r>
                <a14:m>
                  <m:oMath xmlns:m="http://schemas.openxmlformats.org/officeDocument/2006/math">
                    <m:f>
                      <m:fPr>
                        <m:ctrlPr>
                          <a:rPr lang="mr-IN" sz="2800" i="1">
                            <a:latin typeface="Cambria Math" panose="02040503050406030204" pitchFamily="18" charset="0"/>
                          </a:rPr>
                        </m:ctrlPr>
                      </m:fPr>
                      <m:num>
                        <m:sSub>
                          <m:sSubPr>
                            <m:ctrlPr>
                              <a:rPr lang="en-US" sz="2800" i="1">
                                <a:latin typeface="Cambria Math" panose="02040503050406030204" pitchFamily="18" charset="0"/>
                              </a:rPr>
                            </m:ctrlPr>
                          </m:sSubPr>
                          <m:e>
                            <m:r>
                              <a:rPr lang="en-GB" sz="2800" i="1">
                                <a:latin typeface="Cambria Math" charset="0"/>
                              </a:rPr>
                              <m:t>𝑃</m:t>
                            </m:r>
                          </m:e>
                          <m:sub>
                            <m:r>
                              <a:rPr lang="en-GB" sz="2800" i="1">
                                <a:latin typeface="Cambria Math" charset="0"/>
                              </a:rPr>
                              <m:t>𝑇</m:t>
                            </m:r>
                          </m:sub>
                        </m:sSub>
                        <m:sSub>
                          <m:sSubPr>
                            <m:ctrlPr>
                              <a:rPr lang="en-US" sz="2800" i="1">
                                <a:latin typeface="Cambria Math" panose="02040503050406030204" pitchFamily="18" charset="0"/>
                              </a:rPr>
                            </m:ctrlPr>
                          </m:sSubPr>
                          <m:e>
                            <m:r>
                              <a:rPr lang="en-GB" sz="2800" i="1">
                                <a:latin typeface="Cambria Math" charset="0"/>
                              </a:rPr>
                              <m:t>𝐺</m:t>
                            </m:r>
                          </m:e>
                          <m:sub>
                            <m:r>
                              <a:rPr lang="en-GB" sz="2800" i="1">
                                <a:latin typeface="Cambria Math" charset="0"/>
                              </a:rPr>
                              <m:t>𝑇</m:t>
                            </m:r>
                          </m:sub>
                        </m:sSub>
                      </m:num>
                      <m:den>
                        <m:r>
                          <a:rPr lang="en-GB" sz="2800" i="1">
                            <a:latin typeface="Cambria Math" charset="0"/>
                          </a:rPr>
                          <m:t>4</m:t>
                        </m:r>
                        <m:r>
                          <a:rPr lang="en-GB" sz="2800" i="1">
                            <a:latin typeface="Cambria Math" charset="0"/>
                            <a:ea typeface="Cambria Math" charset="0"/>
                            <a:cs typeface="Cambria Math" charset="0"/>
                          </a:rPr>
                          <m:t>𝜋</m:t>
                        </m:r>
                        <m:sSup>
                          <m:sSupPr>
                            <m:ctrlPr>
                              <a:rPr lang="en-GB" sz="2800" i="1">
                                <a:latin typeface="Cambria Math" panose="02040503050406030204" pitchFamily="18" charset="0"/>
                                <a:ea typeface="Cambria Math" charset="0"/>
                                <a:cs typeface="Cambria Math" charset="0"/>
                              </a:rPr>
                            </m:ctrlPr>
                          </m:sSupPr>
                          <m:e>
                            <m:r>
                              <a:rPr lang="en-GB" sz="2800" i="1">
                                <a:latin typeface="Cambria Math" charset="0"/>
                                <a:ea typeface="Cambria Math" charset="0"/>
                                <a:cs typeface="Cambria Math" charset="0"/>
                              </a:rPr>
                              <m:t>𝑑</m:t>
                            </m:r>
                          </m:e>
                          <m:sup>
                            <m:r>
                              <a:rPr lang="en-GB" sz="2800" i="1">
                                <a:latin typeface="Cambria Math" charset="0"/>
                                <a:ea typeface="Cambria Math" charset="0"/>
                                <a:cs typeface="Cambria Math" charset="0"/>
                              </a:rPr>
                              <m:t>2</m:t>
                            </m:r>
                          </m:sup>
                        </m:sSup>
                      </m:den>
                    </m:f>
                  </m:oMath>
                </a14:m>
                <a:r>
                  <a:rPr lang="mr-IN" sz="2800" dirty="0"/>
                  <a:t> </a:t>
                </a:r>
                <a14:m>
                  <m:oMath xmlns:m="http://schemas.openxmlformats.org/officeDocument/2006/math">
                    <m:f>
                      <m:fPr>
                        <m:ctrlPr>
                          <a:rPr lang="mr-IN" sz="2800" i="1">
                            <a:latin typeface="Cambria Math" panose="02040503050406030204" pitchFamily="18" charset="0"/>
                          </a:rPr>
                        </m:ctrlPr>
                      </m:fPr>
                      <m:num>
                        <m:sSup>
                          <m:sSupPr>
                            <m:ctrlPr>
                              <a:rPr lang="en-GB" sz="2800" i="1">
                                <a:latin typeface="Cambria Math" panose="02040503050406030204" pitchFamily="18" charset="0"/>
                                <a:ea typeface="Cambria Math" charset="0"/>
                                <a:cs typeface="Cambria Math" charset="0"/>
                              </a:rPr>
                            </m:ctrlPr>
                          </m:sSupPr>
                          <m:e>
                            <m:r>
                              <a:rPr lang="en-GB" sz="2800" i="1" smtClean="0">
                                <a:latin typeface="Cambria Math" charset="0"/>
                                <a:ea typeface="Cambria Math" charset="0"/>
                                <a:cs typeface="Cambria Math" charset="0"/>
                              </a:rPr>
                              <m:t>𝜆</m:t>
                            </m:r>
                          </m:e>
                          <m:sup>
                            <m:r>
                              <a:rPr lang="en-GB" sz="2800" i="1">
                                <a:latin typeface="Cambria Math" charset="0"/>
                                <a:ea typeface="Cambria Math" charset="0"/>
                                <a:cs typeface="Cambria Math" charset="0"/>
                              </a:rPr>
                              <m:t>2</m:t>
                            </m:r>
                          </m:sup>
                        </m:sSup>
                      </m:num>
                      <m:den>
                        <m:r>
                          <a:rPr lang="en-GB" sz="2800" i="1">
                            <a:latin typeface="Cambria Math" charset="0"/>
                          </a:rPr>
                          <m:t>4</m:t>
                        </m:r>
                        <m:r>
                          <a:rPr lang="en-GB" sz="2800" i="1">
                            <a:latin typeface="Cambria Math" charset="0"/>
                            <a:ea typeface="Cambria Math" charset="0"/>
                            <a:cs typeface="Cambria Math" charset="0"/>
                          </a:rPr>
                          <m:t>𝜋</m:t>
                        </m:r>
                      </m:den>
                    </m:f>
                    <m:sSub>
                      <m:sSubPr>
                        <m:ctrlPr>
                          <a:rPr lang="en-US" sz="2800" i="1">
                            <a:latin typeface="Cambria Math" panose="02040503050406030204" pitchFamily="18" charset="0"/>
                          </a:rPr>
                        </m:ctrlPr>
                      </m:sSubPr>
                      <m:e>
                        <m:r>
                          <a:rPr lang="en-GB" sz="2800" i="1">
                            <a:latin typeface="Cambria Math" charset="0"/>
                          </a:rPr>
                          <m:t>𝐺</m:t>
                        </m:r>
                      </m:e>
                      <m:sub>
                        <m:r>
                          <a:rPr lang="en-GB" sz="2800" b="0" i="1" smtClean="0">
                            <a:latin typeface="Cambria Math" charset="0"/>
                          </a:rPr>
                          <m:t>𝑅</m:t>
                        </m:r>
                      </m:sub>
                    </m:sSub>
                  </m:oMath>
                </a14:m>
                <a:r>
                  <a:rPr lang="en-US" sz="2800" dirty="0"/>
                  <a:t>= </a:t>
                </a:r>
                <a14:m>
                  <m:oMath xmlns:m="http://schemas.openxmlformats.org/officeDocument/2006/math">
                    <m:sSub>
                      <m:sSubPr>
                        <m:ctrlPr>
                          <a:rPr lang="en-US" sz="2800" i="1">
                            <a:latin typeface="Cambria Math" panose="02040503050406030204" pitchFamily="18" charset="0"/>
                          </a:rPr>
                        </m:ctrlPr>
                      </m:sSubPr>
                      <m:e>
                        <m:r>
                          <a:rPr lang="en-GB" sz="2800" i="1">
                            <a:latin typeface="Cambria Math" charset="0"/>
                          </a:rPr>
                          <m:t>𝑃</m:t>
                        </m:r>
                      </m:e>
                      <m:sub>
                        <m:r>
                          <a:rPr lang="en-GB" sz="2800" i="1">
                            <a:latin typeface="Cambria Math" charset="0"/>
                          </a:rPr>
                          <m:t>𝑇</m:t>
                        </m:r>
                      </m:sub>
                    </m:sSub>
                  </m:oMath>
                </a14:m>
                <a:r>
                  <a:rPr lang="mr-IN" sz="2800" dirty="0"/>
                  <a:t> </a:t>
                </a:r>
                <a14:m>
                  <m:oMath xmlns:m="http://schemas.openxmlformats.org/officeDocument/2006/math">
                    <m:sSub>
                      <m:sSubPr>
                        <m:ctrlPr>
                          <a:rPr lang="en-US" sz="2800" i="1">
                            <a:latin typeface="Cambria Math" panose="02040503050406030204" pitchFamily="18" charset="0"/>
                          </a:rPr>
                        </m:ctrlPr>
                      </m:sSubPr>
                      <m:e>
                        <m:r>
                          <a:rPr lang="en-GB" sz="2800" i="1">
                            <a:latin typeface="Cambria Math" charset="0"/>
                          </a:rPr>
                          <m:t>𝐺</m:t>
                        </m:r>
                      </m:e>
                      <m:sub>
                        <m:r>
                          <a:rPr lang="en-GB" sz="2800" i="1">
                            <a:latin typeface="Cambria Math" charset="0"/>
                          </a:rPr>
                          <m:t>𝑇</m:t>
                        </m:r>
                      </m:sub>
                    </m:sSub>
                    <m:sSub>
                      <m:sSubPr>
                        <m:ctrlPr>
                          <a:rPr lang="en-US" sz="2800" i="1">
                            <a:latin typeface="Cambria Math" panose="02040503050406030204" pitchFamily="18" charset="0"/>
                          </a:rPr>
                        </m:ctrlPr>
                      </m:sSubPr>
                      <m:e>
                        <m:r>
                          <a:rPr lang="en-GB" sz="2800" i="1">
                            <a:latin typeface="Cambria Math" charset="0"/>
                          </a:rPr>
                          <m:t>𝐺</m:t>
                        </m:r>
                      </m:e>
                      <m:sub>
                        <m:r>
                          <a:rPr lang="en-GB" sz="2800" i="1">
                            <a:latin typeface="Cambria Math" charset="0"/>
                          </a:rPr>
                          <m:t>𝑅</m:t>
                        </m:r>
                      </m:sub>
                    </m:sSub>
                    <m:sSup>
                      <m:sSupPr>
                        <m:ctrlPr>
                          <a:rPr lang="mr-IN" sz="2800" i="1" smtClean="0">
                            <a:latin typeface="Cambria Math" panose="02040503050406030204" pitchFamily="18" charset="0"/>
                          </a:rPr>
                        </m:ctrlPr>
                      </m:sSupPr>
                      <m:e>
                        <m:d>
                          <m:dPr>
                            <m:ctrlPr>
                              <a:rPr lang="mr-IN" sz="2800" i="1">
                                <a:latin typeface="Cambria Math" panose="02040503050406030204" pitchFamily="18" charset="0"/>
                              </a:rPr>
                            </m:ctrlPr>
                          </m:dPr>
                          <m:e>
                            <m:f>
                              <m:fPr>
                                <m:ctrlPr>
                                  <a:rPr lang="mr-IN" sz="2800" i="1">
                                    <a:latin typeface="Cambria Math" panose="02040503050406030204" pitchFamily="18" charset="0"/>
                                  </a:rPr>
                                </m:ctrlPr>
                              </m:fPr>
                              <m:num>
                                <m:r>
                                  <a:rPr lang="mr-IN" sz="2800" i="1">
                                    <a:latin typeface="Cambria Math" charset="0"/>
                                    <a:ea typeface="Cambria Math" charset="0"/>
                                    <a:cs typeface="Cambria Math" charset="0"/>
                                  </a:rPr>
                                  <m:t>𝜆</m:t>
                                </m:r>
                              </m:num>
                              <m:den>
                                <m:r>
                                  <a:rPr lang="en-GB" sz="2800" i="1">
                                    <a:latin typeface="Cambria Math" charset="0"/>
                                  </a:rPr>
                                  <m:t>4</m:t>
                                </m:r>
                                <m:r>
                                  <a:rPr lang="en-GB" sz="2800" i="1">
                                    <a:latin typeface="Cambria Math" charset="0"/>
                                    <a:ea typeface="Cambria Math" charset="0"/>
                                    <a:cs typeface="Cambria Math" charset="0"/>
                                  </a:rPr>
                                  <m:t>𝜋</m:t>
                                </m:r>
                                <m:r>
                                  <a:rPr lang="en-GB" sz="2800" b="0" i="1" smtClean="0">
                                    <a:latin typeface="Cambria Math" charset="0"/>
                                    <a:ea typeface="Cambria Math" charset="0"/>
                                    <a:cs typeface="Cambria Math" charset="0"/>
                                  </a:rPr>
                                  <m:t>𝑑</m:t>
                                </m:r>
                              </m:den>
                            </m:f>
                          </m:e>
                        </m:d>
                      </m:e>
                      <m:sup>
                        <m:r>
                          <a:rPr lang="en-GB" sz="2800" b="0" i="1" smtClean="0">
                            <a:latin typeface="Cambria Math" charset="0"/>
                          </a:rPr>
                          <m:t>2</m:t>
                        </m:r>
                      </m:sup>
                    </m:sSup>
                  </m:oMath>
                </a14:m>
                <a:endParaRPr lang="en-US" sz="2800" dirty="0"/>
              </a:p>
            </p:txBody>
          </p:sp>
        </mc:Choice>
        <mc:Fallback xmlns="">
          <p:sp>
            <p:nvSpPr>
              <p:cNvPr id="69" name="TextBox 68"/>
              <p:cNvSpPr txBox="1">
                <a:spLocks noRot="1" noChangeAspect="1" noMove="1" noResize="1" noEditPoints="1" noAdjustHandles="1" noChangeArrowheads="1" noChangeShapeType="1" noTextEdit="1"/>
              </p:cNvSpPr>
              <p:nvPr/>
            </p:nvSpPr>
            <p:spPr>
              <a:xfrm>
                <a:off x="3865364" y="4213161"/>
                <a:ext cx="7556800" cy="822276"/>
              </a:xfrm>
              <a:prstGeom prst="rect">
                <a:avLst/>
              </a:prstGeom>
              <a:blipFill rotWithShape="0">
                <a:blip r:embed="rId9"/>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5331311" y="5569356"/>
                <a:ext cx="2576192" cy="369332"/>
              </a:xfrm>
              <a:prstGeom prst="rect">
                <a:avLst/>
              </a:prstGeom>
              <a:noFill/>
            </p:spPr>
            <p:txBody>
              <a:bodyPr wrap="square" rtlCol="0">
                <a:spAutoFit/>
              </a:bodyPr>
              <a:lstStyle/>
              <a:p>
                <a:r>
                  <a:rPr lang="en-US" dirty="0">
                    <a:solidFill>
                      <a:srgbClr val="C00000"/>
                    </a:solidFill>
                  </a:rPr>
                  <a:t>Surface of sphere (</a:t>
                </a:r>
                <a14:m>
                  <m:oMath xmlns:m="http://schemas.openxmlformats.org/officeDocument/2006/math">
                    <m:sSup>
                      <m:sSupPr>
                        <m:ctrlPr>
                          <a:rPr lang="en-US" i="1" smtClean="0">
                            <a:solidFill>
                              <a:srgbClr val="C00000"/>
                            </a:solidFill>
                            <a:latin typeface="Cambria Math" panose="02040503050406030204" pitchFamily="18" charset="0"/>
                          </a:rPr>
                        </m:ctrlPr>
                      </m:sSupPr>
                      <m:e>
                        <m:r>
                          <a:rPr lang="en-GB" b="0" i="1" smtClean="0">
                            <a:solidFill>
                              <a:srgbClr val="C00000"/>
                            </a:solidFill>
                            <a:latin typeface="Cambria Math" charset="0"/>
                          </a:rPr>
                          <m:t>𝑚</m:t>
                        </m:r>
                      </m:e>
                      <m:sup>
                        <m:r>
                          <a:rPr lang="en-GB" b="0" i="1" smtClean="0">
                            <a:solidFill>
                              <a:srgbClr val="C00000"/>
                            </a:solidFill>
                            <a:latin typeface="Cambria Math" charset="0"/>
                          </a:rPr>
                          <m:t>2</m:t>
                        </m:r>
                      </m:sup>
                    </m:sSup>
                  </m:oMath>
                </a14:m>
                <a:r>
                  <a:rPr lang="en-US" dirty="0">
                    <a:solidFill>
                      <a:srgbClr val="C00000"/>
                    </a:solidFill>
                  </a:rPr>
                  <a:t>)</a:t>
                </a:r>
              </a:p>
            </p:txBody>
          </p:sp>
        </mc:Choice>
        <mc:Fallback xmlns="">
          <p:sp>
            <p:nvSpPr>
              <p:cNvPr id="70" name="TextBox 69"/>
              <p:cNvSpPr txBox="1">
                <a:spLocks noRot="1" noChangeAspect="1" noMove="1" noResize="1" noEditPoints="1" noAdjustHandles="1" noChangeArrowheads="1" noChangeShapeType="1" noTextEdit="1"/>
              </p:cNvSpPr>
              <p:nvPr/>
            </p:nvSpPr>
            <p:spPr>
              <a:xfrm>
                <a:off x="5331311" y="5569356"/>
                <a:ext cx="2576192" cy="369332"/>
              </a:xfrm>
              <a:prstGeom prst="rect">
                <a:avLst/>
              </a:prstGeom>
              <a:blipFill rotWithShape="0">
                <a:blip r:embed="rId10"/>
                <a:stretch>
                  <a:fillRect l="-2133"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58356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5" grpId="0" animBg="1"/>
      <p:bldP spid="67" grpId="0"/>
      <p:bldP spid="7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424" y="3049867"/>
            <a:ext cx="3187700" cy="2870200"/>
          </a:xfrm>
          <a:prstGeom prst="rect">
            <a:avLst/>
          </a:prstGeom>
        </p:spPr>
      </p:pic>
      <p:sp>
        <p:nvSpPr>
          <p:cNvPr id="2" name="Title 1"/>
          <p:cNvSpPr>
            <a:spLocks noGrp="1"/>
          </p:cNvSpPr>
          <p:nvPr>
            <p:ph type="title"/>
          </p:nvPr>
        </p:nvSpPr>
        <p:spPr>
          <a:xfrm>
            <a:off x="0" y="-104959"/>
            <a:ext cx="11377084" cy="11430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a:t>Azimuth-Elevation angles</a:t>
            </a:r>
          </a:p>
        </p:txBody>
      </p:sp>
      <p:sp>
        <p:nvSpPr>
          <p:cNvPr id="4" name="Slide Number Placeholder 3"/>
          <p:cNvSpPr>
            <a:spLocks noGrp="1"/>
          </p:cNvSpPr>
          <p:nvPr>
            <p:ph type="sldNum" sz="quarter" idx="10"/>
          </p:nvPr>
        </p:nvSpPr>
        <p:spPr/>
        <p:txBody>
          <a:bodyPr/>
          <a:lstStyle/>
          <a:p>
            <a:pPr>
              <a:defRPr/>
            </a:pPr>
            <a:fld id="{069A18A3-0959-4526-9875-EC4318979250}" type="slidenum">
              <a:rPr lang="en-GB" smtClean="0"/>
              <a:pPr>
                <a:defRPr/>
              </a:pPr>
              <a:t>9</a:t>
            </a:fld>
            <a:endParaRPr lang="en-GB"/>
          </a:p>
        </p:txBody>
      </p:sp>
      <mc:AlternateContent xmlns:mc="http://schemas.openxmlformats.org/markup-compatibility/2006" xmlns:a14="http://schemas.microsoft.com/office/drawing/2010/main">
        <mc:Choice Requires="a14">
          <p:sp>
            <p:nvSpPr>
              <p:cNvPr id="33" name="Content Placeholder 2"/>
              <p:cNvSpPr txBox="1">
                <a:spLocks/>
              </p:cNvSpPr>
              <p:nvPr/>
            </p:nvSpPr>
            <p:spPr bwMode="auto">
              <a:xfrm>
                <a:off x="127850" y="911649"/>
                <a:ext cx="11863187" cy="2299260"/>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858BB"/>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2858BB"/>
                  </a:buClr>
                  <a:buChar char="•"/>
                  <a:defRPr sz="2800">
                    <a:solidFill>
                      <a:schemeClr val="tx1"/>
                    </a:solidFill>
                    <a:latin typeface="+mn-lt"/>
                  </a:defRPr>
                </a:lvl2pPr>
                <a:lvl3pPr marL="1143000" indent="-228600" algn="l" rtl="0" eaLnBrk="0" fontAlgn="base" hangingPunct="0">
                  <a:spcBef>
                    <a:spcPct val="20000"/>
                  </a:spcBef>
                  <a:spcAft>
                    <a:spcPct val="0"/>
                  </a:spcAft>
                  <a:buClr>
                    <a:srgbClr val="2858BB"/>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GB" sz="2800" kern="0" dirty="0"/>
                  <a:t>Define an object’s apparent position relative to a specific observation point</a:t>
                </a:r>
              </a:p>
              <a:p>
                <a:r>
                  <a:rPr lang="en-GB" sz="2800" kern="0" dirty="0"/>
                  <a:t>Azimuth: angle relative to true geographic North (2D)  </a:t>
                </a:r>
                <a14:m>
                  <m:oMath xmlns:m="http://schemas.openxmlformats.org/officeDocument/2006/math">
                    <m:r>
                      <a:rPr lang="en-GB" sz="2800" b="0" i="1" kern="0" smtClean="0">
                        <a:solidFill>
                          <a:srgbClr val="0070C0"/>
                        </a:solidFill>
                        <a:latin typeface="Cambria Math" charset="0"/>
                      </a:rPr>
                      <m:t>0</m:t>
                    </m:r>
                    <m:r>
                      <a:rPr lang="it-IT" sz="2800" b="0" i="1" kern="0" smtClean="0">
                        <a:solidFill>
                          <a:srgbClr val="0070C0"/>
                        </a:solidFill>
                        <a:latin typeface="Cambria Math" charset="0"/>
                        <a:ea typeface="Cambria Math" charset="0"/>
                        <a:cs typeface="Cambria Math" charset="0"/>
                      </a:rPr>
                      <m:t>°</m:t>
                    </m:r>
                    <m:r>
                      <a:rPr lang="en-GB" sz="2800" b="0" i="1" kern="0" smtClean="0">
                        <a:solidFill>
                          <a:srgbClr val="0070C0"/>
                        </a:solidFill>
                        <a:latin typeface="Cambria Math" charset="0"/>
                        <a:ea typeface="Cambria Math" charset="0"/>
                        <a:cs typeface="Cambria Math" charset="0"/>
                      </a:rPr>
                      <m:t>…360</m:t>
                    </m:r>
                    <m:r>
                      <a:rPr lang="it-IT" sz="2800" b="0" i="1" kern="0" smtClean="0">
                        <a:solidFill>
                          <a:srgbClr val="0070C0"/>
                        </a:solidFill>
                        <a:latin typeface="Cambria Math" charset="0"/>
                        <a:ea typeface="Cambria Math" charset="0"/>
                        <a:cs typeface="Cambria Math" charset="0"/>
                      </a:rPr>
                      <m:t>°</m:t>
                    </m:r>
                  </m:oMath>
                </a14:m>
                <a:endParaRPr lang="en-GB" sz="2800" kern="0" dirty="0">
                  <a:solidFill>
                    <a:srgbClr val="0070C0"/>
                  </a:solidFill>
                </a:endParaRPr>
              </a:p>
              <a:p>
                <a:endParaRPr lang="en-GB" sz="2800" kern="0" dirty="0"/>
              </a:p>
            </p:txBody>
          </p:sp>
        </mc:Choice>
        <mc:Fallback xmlns="">
          <p:sp>
            <p:nvSpPr>
              <p:cNvPr id="33" name="Content Placeholder 2"/>
              <p:cNvSpPr txBox="1">
                <a:spLocks noRot="1" noChangeAspect="1" noMove="1" noResize="1" noEditPoints="1" noAdjustHandles="1" noChangeArrowheads="1" noChangeShapeType="1" noTextEdit="1"/>
              </p:cNvSpPr>
              <p:nvPr/>
            </p:nvSpPr>
            <p:spPr bwMode="auto">
              <a:xfrm>
                <a:off x="127850" y="911649"/>
                <a:ext cx="11863187" cy="2299260"/>
              </a:xfrm>
              <a:prstGeom prst="rect">
                <a:avLst/>
              </a:prstGeom>
              <a:blipFill rotWithShape="0">
                <a:blip r:embed="rId3"/>
                <a:stretch>
                  <a:fillRect l="-925" t="-2918"/>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cxnSp>
        <p:nvCxnSpPr>
          <p:cNvPr id="27" name="Straight Arrow Connector 26"/>
          <p:cNvCxnSpPr/>
          <p:nvPr/>
        </p:nvCxnSpPr>
        <p:spPr>
          <a:xfrm>
            <a:off x="5430275" y="4572340"/>
            <a:ext cx="1258339" cy="157096"/>
          </a:xfrm>
          <a:prstGeom prst="straightConnector1">
            <a:avLst/>
          </a:prstGeom>
          <a:ln w="5715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430275" y="3435618"/>
            <a:ext cx="1485319" cy="11174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579732" y="3580241"/>
            <a:ext cx="0" cy="198157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458504" y="4550924"/>
            <a:ext cx="2242456" cy="989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268994" y="3180596"/>
            <a:ext cx="1009402" cy="369332"/>
          </a:xfrm>
          <a:prstGeom prst="rect">
            <a:avLst/>
          </a:prstGeom>
          <a:noFill/>
        </p:spPr>
        <p:txBody>
          <a:bodyPr wrap="square" rtlCol="0">
            <a:spAutoFit/>
          </a:bodyPr>
          <a:lstStyle/>
          <a:p>
            <a:r>
              <a:rPr lang="en-US" dirty="0"/>
              <a:t>North</a:t>
            </a:r>
            <a:endParaRPr lang="en-US" i="1" dirty="0"/>
          </a:p>
        </p:txBody>
      </p:sp>
      <p:sp>
        <p:nvSpPr>
          <p:cNvPr id="37" name="TextBox 36"/>
          <p:cNvSpPr txBox="1"/>
          <p:nvPr/>
        </p:nvSpPr>
        <p:spPr>
          <a:xfrm>
            <a:off x="9209617" y="5561816"/>
            <a:ext cx="1009402" cy="369332"/>
          </a:xfrm>
          <a:prstGeom prst="rect">
            <a:avLst/>
          </a:prstGeom>
          <a:noFill/>
        </p:spPr>
        <p:txBody>
          <a:bodyPr wrap="square" rtlCol="0">
            <a:spAutoFit/>
          </a:bodyPr>
          <a:lstStyle/>
          <a:p>
            <a:r>
              <a:rPr lang="en-US" dirty="0"/>
              <a:t>South</a:t>
            </a:r>
            <a:endParaRPr lang="en-US" i="1" dirty="0"/>
          </a:p>
        </p:txBody>
      </p:sp>
      <p:sp>
        <p:nvSpPr>
          <p:cNvPr id="38" name="TextBox 37"/>
          <p:cNvSpPr txBox="1"/>
          <p:nvPr/>
        </p:nvSpPr>
        <p:spPr>
          <a:xfrm>
            <a:off x="7653950" y="4366258"/>
            <a:ext cx="1009402" cy="369332"/>
          </a:xfrm>
          <a:prstGeom prst="rect">
            <a:avLst/>
          </a:prstGeom>
          <a:noFill/>
        </p:spPr>
        <p:txBody>
          <a:bodyPr wrap="square" rtlCol="0">
            <a:spAutoFit/>
          </a:bodyPr>
          <a:lstStyle/>
          <a:p>
            <a:r>
              <a:rPr lang="en-US" dirty="0"/>
              <a:t>West</a:t>
            </a:r>
            <a:endParaRPr lang="en-US" i="1" dirty="0"/>
          </a:p>
        </p:txBody>
      </p:sp>
      <p:sp>
        <p:nvSpPr>
          <p:cNvPr id="39" name="TextBox 38"/>
          <p:cNvSpPr txBox="1"/>
          <p:nvPr/>
        </p:nvSpPr>
        <p:spPr>
          <a:xfrm>
            <a:off x="10848413" y="4366258"/>
            <a:ext cx="1009402" cy="369332"/>
          </a:xfrm>
          <a:prstGeom prst="rect">
            <a:avLst/>
          </a:prstGeom>
          <a:noFill/>
        </p:spPr>
        <p:txBody>
          <a:bodyPr wrap="square" rtlCol="0">
            <a:spAutoFit/>
          </a:bodyPr>
          <a:lstStyle/>
          <a:p>
            <a:r>
              <a:rPr lang="en-US" dirty="0"/>
              <a:t>East</a:t>
            </a:r>
            <a:endParaRPr lang="en-US" i="1" dirty="0"/>
          </a:p>
        </p:txBody>
      </p:sp>
      <p:sp>
        <p:nvSpPr>
          <p:cNvPr id="40" name="Arc 39"/>
          <p:cNvSpPr/>
          <p:nvPr/>
        </p:nvSpPr>
        <p:spPr>
          <a:xfrm rot="5400000" flipH="1">
            <a:off x="9118572" y="4066326"/>
            <a:ext cx="617517" cy="1009402"/>
          </a:xfrm>
          <a:prstGeom prst="arc">
            <a:avLst>
              <a:gd name="adj1" fmla="val 16588785"/>
              <a:gd name="adj2" fmla="val 19697953"/>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p:cNvSpPr/>
          <p:nvPr/>
        </p:nvSpPr>
        <p:spPr>
          <a:xfrm rot="5400000" flipH="1">
            <a:off x="8901916" y="4077859"/>
            <a:ext cx="1350682" cy="1228104"/>
          </a:xfrm>
          <a:prstGeom prst="arc">
            <a:avLst>
              <a:gd name="adj1" fmla="val 11270456"/>
              <a:gd name="adj2" fmla="val 21386130"/>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mc:AlternateContent xmlns:mc="http://schemas.openxmlformats.org/markup-compatibility/2006" xmlns:a14="http://schemas.microsoft.com/office/drawing/2010/main">
        <mc:Choice Requires="a14">
          <p:sp>
            <p:nvSpPr>
              <p:cNvPr id="42" name="TextBox 41"/>
              <p:cNvSpPr txBox="1"/>
              <p:nvPr/>
            </p:nvSpPr>
            <p:spPr>
              <a:xfrm>
                <a:off x="9360296" y="4253910"/>
                <a:ext cx="1009402" cy="369332"/>
              </a:xfrm>
              <a:prstGeom prst="rect">
                <a:avLst/>
              </a:prstGeom>
              <a:noFill/>
            </p:spPr>
            <p:txBody>
              <a:bodyPr wrap="square" rtlCol="0">
                <a:spAutoFit/>
              </a:bodyPr>
              <a:lstStyle/>
              <a:p>
                <a:r>
                  <a:rPr lang="en-US" dirty="0">
                    <a:solidFill>
                      <a:srgbClr val="7030A0"/>
                    </a:solidFill>
                  </a:rPr>
                  <a:t>90</a:t>
                </a:r>
                <a14:m>
                  <m:oMath xmlns:m="http://schemas.openxmlformats.org/officeDocument/2006/math">
                    <m:r>
                      <a:rPr lang="en-GB" b="0" i="1" smtClean="0">
                        <a:solidFill>
                          <a:srgbClr val="7030A0"/>
                        </a:solidFill>
                        <a:latin typeface="Cambria Math" charset="0"/>
                      </a:rPr>
                      <m:t>°</m:t>
                    </m:r>
                  </m:oMath>
                </a14:m>
                <a:endParaRPr lang="en-US" i="1" dirty="0">
                  <a:solidFill>
                    <a:srgbClr val="7030A0"/>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9360296" y="4253910"/>
                <a:ext cx="1009402" cy="369332"/>
              </a:xfrm>
              <a:prstGeom prst="rect">
                <a:avLst/>
              </a:prstGeom>
              <a:blipFill rotWithShape="0">
                <a:blip r:embed="rId4"/>
                <a:stretch>
                  <a:fillRect l="-4819"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9771714" y="4777778"/>
                <a:ext cx="1009402" cy="369332"/>
              </a:xfrm>
              <a:prstGeom prst="rect">
                <a:avLst/>
              </a:prstGeom>
              <a:noFill/>
            </p:spPr>
            <p:txBody>
              <a:bodyPr wrap="square" rtlCol="0">
                <a:spAutoFit/>
              </a:bodyPr>
              <a:lstStyle/>
              <a:p>
                <a:r>
                  <a:rPr lang="en-US" dirty="0">
                    <a:solidFill>
                      <a:srgbClr val="7030A0"/>
                    </a:solidFill>
                  </a:rPr>
                  <a:t>180</a:t>
                </a:r>
                <a14:m>
                  <m:oMath xmlns:m="http://schemas.openxmlformats.org/officeDocument/2006/math">
                    <m:r>
                      <a:rPr lang="en-GB" b="0" i="1" smtClean="0">
                        <a:solidFill>
                          <a:srgbClr val="7030A0"/>
                        </a:solidFill>
                        <a:latin typeface="Cambria Math" charset="0"/>
                      </a:rPr>
                      <m:t>°</m:t>
                    </m:r>
                  </m:oMath>
                </a14:m>
                <a:endParaRPr lang="en-US" i="1" dirty="0">
                  <a:solidFill>
                    <a:srgbClr val="7030A0"/>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9771714" y="4777778"/>
                <a:ext cx="1009402" cy="369332"/>
              </a:xfrm>
              <a:prstGeom prst="rect">
                <a:avLst/>
              </a:prstGeom>
              <a:blipFill rotWithShape="0">
                <a:blip r:embed="rId5"/>
                <a:stretch>
                  <a:fillRect l="-5422" t="-10000" b="-26667"/>
                </a:stretch>
              </a:blipFill>
            </p:spPr>
            <p:txBody>
              <a:bodyPr/>
              <a:lstStyle/>
              <a:p>
                <a:r>
                  <a:rPr lang="en-US">
                    <a:noFill/>
                  </a:rPr>
                  <a:t> </a:t>
                </a:r>
              </a:p>
            </p:txBody>
          </p:sp>
        </mc:Fallback>
      </mc:AlternateContent>
      <p:sp>
        <p:nvSpPr>
          <p:cNvPr id="45" name="TextBox 44"/>
          <p:cNvSpPr txBox="1"/>
          <p:nvPr/>
        </p:nvSpPr>
        <p:spPr>
          <a:xfrm>
            <a:off x="10335934" y="3294763"/>
            <a:ext cx="1230424" cy="369332"/>
          </a:xfrm>
          <a:prstGeom prst="rect">
            <a:avLst/>
          </a:prstGeom>
          <a:noFill/>
        </p:spPr>
        <p:txBody>
          <a:bodyPr wrap="square" rtlCol="0">
            <a:spAutoFit/>
          </a:bodyPr>
          <a:lstStyle/>
          <a:p>
            <a:r>
              <a:rPr lang="en-US" b="1" dirty="0">
                <a:solidFill>
                  <a:srgbClr val="0070C0"/>
                </a:solidFill>
              </a:rPr>
              <a:t>azimuth</a:t>
            </a:r>
            <a:endParaRPr lang="en-US" b="1" i="1" dirty="0">
              <a:solidFill>
                <a:srgbClr val="0070C0"/>
              </a:solidFill>
            </a:endParaRPr>
          </a:p>
        </p:txBody>
      </p:sp>
      <p:cxnSp>
        <p:nvCxnSpPr>
          <p:cNvPr id="46" name="Straight Arrow Connector 45"/>
          <p:cNvCxnSpPr/>
          <p:nvPr/>
        </p:nvCxnSpPr>
        <p:spPr>
          <a:xfrm flipH="1">
            <a:off x="467214" y="5459252"/>
            <a:ext cx="2707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67214" y="3797974"/>
            <a:ext cx="2707571" cy="158630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8" name="Arc 47"/>
          <p:cNvSpPr/>
          <p:nvPr/>
        </p:nvSpPr>
        <p:spPr>
          <a:xfrm rot="18253643" flipH="1">
            <a:off x="2594874" y="4833436"/>
            <a:ext cx="617517" cy="1009402"/>
          </a:xfrm>
          <a:prstGeom prst="arc">
            <a:avLst>
              <a:gd name="adj1" fmla="val 15509051"/>
              <a:gd name="adj2" fmla="val 19697953"/>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p:cNvSpPr txBox="1"/>
          <p:nvPr/>
        </p:nvSpPr>
        <p:spPr>
          <a:xfrm>
            <a:off x="580027" y="4480004"/>
            <a:ext cx="2287980" cy="369332"/>
          </a:xfrm>
          <a:prstGeom prst="rect">
            <a:avLst/>
          </a:prstGeom>
          <a:noFill/>
        </p:spPr>
        <p:txBody>
          <a:bodyPr wrap="square" rtlCol="0">
            <a:spAutoFit/>
          </a:bodyPr>
          <a:lstStyle/>
          <a:p>
            <a:r>
              <a:rPr lang="en-US" dirty="0"/>
              <a:t>elevation</a:t>
            </a:r>
            <a:endParaRPr lang="en-US" i="1" dirty="0"/>
          </a:p>
        </p:txBody>
      </p:sp>
      <p:sp>
        <p:nvSpPr>
          <p:cNvPr id="50" name="TextBox 49"/>
          <p:cNvSpPr txBox="1"/>
          <p:nvPr/>
        </p:nvSpPr>
        <p:spPr>
          <a:xfrm>
            <a:off x="268300" y="5506546"/>
            <a:ext cx="2287980" cy="369332"/>
          </a:xfrm>
          <a:prstGeom prst="rect">
            <a:avLst/>
          </a:prstGeom>
          <a:noFill/>
        </p:spPr>
        <p:txBody>
          <a:bodyPr wrap="square" rtlCol="0">
            <a:spAutoFit/>
          </a:bodyPr>
          <a:lstStyle/>
          <a:p>
            <a:r>
              <a:rPr lang="en-US" dirty="0"/>
              <a:t>Observed plane</a:t>
            </a:r>
            <a:endParaRPr lang="en-US" i="1" dirty="0"/>
          </a:p>
        </p:txBody>
      </p:sp>
      <p:cxnSp>
        <p:nvCxnSpPr>
          <p:cNvPr id="51" name="Straight Connector 50"/>
          <p:cNvCxnSpPr/>
          <p:nvPr/>
        </p:nvCxnSpPr>
        <p:spPr>
          <a:xfrm>
            <a:off x="524613" y="3798620"/>
            <a:ext cx="0" cy="158630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496126" y="4082900"/>
            <a:ext cx="2287980" cy="369332"/>
          </a:xfrm>
          <a:prstGeom prst="rect">
            <a:avLst/>
          </a:prstGeom>
          <a:noFill/>
        </p:spPr>
        <p:txBody>
          <a:bodyPr wrap="square" rtlCol="0">
            <a:spAutoFit/>
          </a:bodyPr>
          <a:lstStyle/>
          <a:p>
            <a:r>
              <a:rPr lang="en-US" b="1" dirty="0">
                <a:solidFill>
                  <a:srgbClr val="00B050"/>
                </a:solidFill>
              </a:rPr>
              <a:t>elevation</a:t>
            </a:r>
            <a:endParaRPr lang="en-US" b="1" i="1" dirty="0">
              <a:solidFill>
                <a:srgbClr val="00B050"/>
              </a:solidFill>
            </a:endParaRPr>
          </a:p>
        </p:txBody>
      </p:sp>
      <p:sp>
        <p:nvSpPr>
          <p:cNvPr id="53" name="TextBox 52"/>
          <p:cNvSpPr txBox="1"/>
          <p:nvPr/>
        </p:nvSpPr>
        <p:spPr>
          <a:xfrm>
            <a:off x="5305602" y="4650888"/>
            <a:ext cx="2287980" cy="369332"/>
          </a:xfrm>
          <a:prstGeom prst="rect">
            <a:avLst/>
          </a:prstGeom>
          <a:noFill/>
        </p:spPr>
        <p:txBody>
          <a:bodyPr wrap="square" rtlCol="0">
            <a:spAutoFit/>
          </a:bodyPr>
          <a:lstStyle/>
          <a:p>
            <a:r>
              <a:rPr lang="en-US" b="1" dirty="0">
                <a:solidFill>
                  <a:srgbClr val="0070C0"/>
                </a:solidFill>
              </a:rPr>
              <a:t>azimuth</a:t>
            </a:r>
            <a:endParaRPr lang="en-US" b="1" i="1" dirty="0">
              <a:solidFill>
                <a:srgbClr val="0070C0"/>
              </a:solidFill>
            </a:endParaRPr>
          </a:p>
        </p:txBody>
      </p:sp>
      <p:sp>
        <p:nvSpPr>
          <p:cNvPr id="54" name="TextBox 53"/>
          <p:cNvSpPr txBox="1"/>
          <p:nvPr/>
        </p:nvSpPr>
        <p:spPr>
          <a:xfrm>
            <a:off x="6171602" y="3081753"/>
            <a:ext cx="2287980" cy="369332"/>
          </a:xfrm>
          <a:prstGeom prst="rect">
            <a:avLst/>
          </a:prstGeom>
          <a:noFill/>
        </p:spPr>
        <p:txBody>
          <a:bodyPr wrap="square" rtlCol="0">
            <a:spAutoFit/>
          </a:bodyPr>
          <a:lstStyle/>
          <a:p>
            <a:r>
              <a:rPr lang="en-US" b="1" dirty="0">
                <a:solidFill>
                  <a:srgbClr val="00B050"/>
                </a:solidFill>
              </a:rPr>
              <a:t>elevation</a:t>
            </a:r>
            <a:endParaRPr lang="en-US" b="1" i="1" dirty="0">
              <a:solidFill>
                <a:srgbClr val="00B050"/>
              </a:solidFill>
            </a:endParaRPr>
          </a:p>
        </p:txBody>
      </p:sp>
      <mc:AlternateContent xmlns:mc="http://schemas.openxmlformats.org/markup-compatibility/2006" xmlns:a14="http://schemas.microsoft.com/office/drawing/2010/main">
        <mc:Choice Requires="a14">
          <p:sp>
            <p:nvSpPr>
              <p:cNvPr id="44" name="Content Placeholder 2"/>
              <p:cNvSpPr txBox="1">
                <a:spLocks/>
              </p:cNvSpPr>
              <p:nvPr/>
            </p:nvSpPr>
            <p:spPr bwMode="auto">
              <a:xfrm>
                <a:off x="127850" y="2443106"/>
                <a:ext cx="11863187" cy="974641"/>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2858BB"/>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2858BB"/>
                  </a:buClr>
                  <a:buChar char="•"/>
                  <a:defRPr sz="2800">
                    <a:solidFill>
                      <a:schemeClr val="tx1"/>
                    </a:solidFill>
                    <a:latin typeface="+mn-lt"/>
                  </a:defRPr>
                </a:lvl2pPr>
                <a:lvl3pPr marL="1143000" indent="-228600" algn="l" rtl="0" eaLnBrk="0" fontAlgn="base" hangingPunct="0">
                  <a:spcBef>
                    <a:spcPct val="20000"/>
                  </a:spcBef>
                  <a:spcAft>
                    <a:spcPct val="0"/>
                  </a:spcAft>
                  <a:buClr>
                    <a:srgbClr val="2858BB"/>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GB" sz="2800" kern="0" dirty="0"/>
                  <a:t>Elevation: angle between the object and the observer’s local horizon (3D)  </a:t>
                </a:r>
                <a14:m>
                  <m:oMath xmlns:m="http://schemas.openxmlformats.org/officeDocument/2006/math">
                    <m:r>
                      <a:rPr lang="en-GB" sz="2800" b="0" i="0" kern="0" smtClean="0">
                        <a:solidFill>
                          <a:srgbClr val="00B050"/>
                        </a:solidFill>
                        <a:latin typeface="Cambria Math" charset="0"/>
                      </a:rPr>
                      <m:t>−90</m:t>
                    </m:r>
                    <m:r>
                      <a:rPr lang="it-IT" sz="2800" i="1" kern="0">
                        <a:solidFill>
                          <a:srgbClr val="00B050"/>
                        </a:solidFill>
                        <a:latin typeface="Cambria Math" charset="0"/>
                        <a:ea typeface="Cambria Math" charset="0"/>
                        <a:cs typeface="Cambria Math" charset="0"/>
                      </a:rPr>
                      <m:t>°</m:t>
                    </m:r>
                    <m:r>
                      <a:rPr lang="en-GB" sz="2800" b="0" i="1" kern="0" smtClean="0">
                        <a:solidFill>
                          <a:srgbClr val="00B050"/>
                        </a:solidFill>
                        <a:latin typeface="Cambria Math" charset="0"/>
                        <a:ea typeface="Cambria Math" charset="0"/>
                        <a:cs typeface="Cambria Math" charset="0"/>
                      </a:rPr>
                      <m:t>…</m:t>
                    </m:r>
                    <m:r>
                      <a:rPr lang="en-GB" sz="2800" i="1" kern="0" smtClean="0">
                        <a:solidFill>
                          <a:srgbClr val="00B050"/>
                        </a:solidFill>
                        <a:latin typeface="Cambria Math" charset="0"/>
                      </a:rPr>
                      <m:t>0</m:t>
                    </m:r>
                    <m:r>
                      <a:rPr lang="it-IT" sz="2800" i="1" kern="0">
                        <a:solidFill>
                          <a:srgbClr val="00B050"/>
                        </a:solidFill>
                        <a:latin typeface="Cambria Math" charset="0"/>
                        <a:ea typeface="Cambria Math" charset="0"/>
                        <a:cs typeface="Cambria Math" charset="0"/>
                      </a:rPr>
                      <m:t>°</m:t>
                    </m:r>
                    <m:r>
                      <a:rPr lang="en-GB" sz="2800" i="1" kern="0">
                        <a:solidFill>
                          <a:srgbClr val="00B050"/>
                        </a:solidFill>
                        <a:latin typeface="Cambria Math" charset="0"/>
                        <a:ea typeface="Cambria Math" charset="0"/>
                        <a:cs typeface="Cambria Math" charset="0"/>
                      </a:rPr>
                      <m:t>…</m:t>
                    </m:r>
                    <m:r>
                      <a:rPr lang="en-GB" sz="2800" b="0" i="1" kern="0" smtClean="0">
                        <a:solidFill>
                          <a:srgbClr val="00B050"/>
                        </a:solidFill>
                        <a:latin typeface="Cambria Math" charset="0"/>
                        <a:ea typeface="Cambria Math" charset="0"/>
                        <a:cs typeface="Cambria Math" charset="0"/>
                      </a:rPr>
                      <m:t>9</m:t>
                    </m:r>
                    <m:r>
                      <a:rPr lang="en-GB" sz="2800" i="1" kern="0">
                        <a:solidFill>
                          <a:srgbClr val="00B050"/>
                        </a:solidFill>
                        <a:latin typeface="Cambria Math" charset="0"/>
                        <a:ea typeface="Cambria Math" charset="0"/>
                        <a:cs typeface="Cambria Math" charset="0"/>
                      </a:rPr>
                      <m:t>0</m:t>
                    </m:r>
                    <m:r>
                      <a:rPr lang="it-IT" sz="2800" i="1" kern="0">
                        <a:solidFill>
                          <a:srgbClr val="00B050"/>
                        </a:solidFill>
                        <a:latin typeface="Cambria Math" charset="0"/>
                        <a:ea typeface="Cambria Math" charset="0"/>
                        <a:cs typeface="Cambria Math" charset="0"/>
                      </a:rPr>
                      <m:t>°</m:t>
                    </m:r>
                  </m:oMath>
                </a14:m>
                <a:endParaRPr lang="en-GB" sz="2800" kern="0" dirty="0">
                  <a:solidFill>
                    <a:srgbClr val="00B050"/>
                  </a:solidFill>
                </a:endParaRPr>
              </a:p>
              <a:p>
                <a:endParaRPr lang="en-GB" sz="2800" kern="0" dirty="0"/>
              </a:p>
            </p:txBody>
          </p:sp>
        </mc:Choice>
        <mc:Fallback xmlns="">
          <p:sp>
            <p:nvSpPr>
              <p:cNvPr id="44" name="Content Placeholder 2"/>
              <p:cNvSpPr txBox="1">
                <a:spLocks noRot="1" noChangeAspect="1" noMove="1" noResize="1" noEditPoints="1" noAdjustHandles="1" noChangeArrowheads="1" noChangeShapeType="1" noTextEdit="1"/>
              </p:cNvSpPr>
              <p:nvPr/>
            </p:nvSpPr>
            <p:spPr bwMode="auto">
              <a:xfrm>
                <a:off x="127850" y="2443106"/>
                <a:ext cx="11863187" cy="974641"/>
              </a:xfrm>
              <a:prstGeom prst="rect">
                <a:avLst/>
              </a:prstGeom>
              <a:blipFill rotWithShape="0">
                <a:blip r:embed="rId6"/>
                <a:stretch>
                  <a:fillRect l="-925" t="-6875" b="-1437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92324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animBg="1"/>
      <p:bldP spid="41" grpId="0" animBg="1"/>
      <p:bldP spid="42" grpId="0"/>
      <p:bldP spid="43" grpId="0"/>
      <p:bldP spid="45" grpId="0"/>
      <p:bldP spid="48" grpId="0" animBg="1"/>
      <p:bldP spid="49" grpId="0"/>
      <p:bldP spid="50" grpId="0"/>
      <p:bldP spid="52" grpId="0"/>
      <p:bldP spid="44" grpId="0"/>
    </p:bldLst>
  </p:timing>
</p:sld>
</file>

<file path=ppt/theme/theme1.xml><?xml version="1.0" encoding="utf-8"?>
<a:theme xmlns:a="http://schemas.openxmlformats.org/drawingml/2006/main" name="UOBtemplate 13 Feb">
  <a:themeElements>
    <a:clrScheme name="UOBtemplate 13 Feb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OBtemplate 13 Fe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OBtemplate 13 Feb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OBtemplate 13 Feb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OBtemplate 13 Feb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OBtemplate 13 Feb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OBtemplate 13 Feb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OBtemplate 13 Feb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OBtemplate 13 Feb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OBtemplate 13 Feb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OBtemplate 13 Feb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OBtemplate 13 Feb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OBtemplate 13 Feb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OBtemplate 13 Feb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UOB template subtitle in white bar 01 May</Template>
  <TotalTime>8374</TotalTime>
  <Words>1299</Words>
  <Application>Microsoft Macintosh PowerPoint</Application>
  <PresentationFormat>Widescreen</PresentationFormat>
  <Paragraphs>213</Paragraphs>
  <Slides>24</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Cambria Math</vt:lpstr>
      <vt:lpstr>UOBtemplate 13 Feb</vt:lpstr>
      <vt:lpstr>PowerPoint Presentation</vt:lpstr>
      <vt:lpstr>Radiowave Propagation (1)</vt:lpstr>
      <vt:lpstr>Radiowave Propagation (2)</vt:lpstr>
      <vt:lpstr>Received Power Density</vt:lpstr>
      <vt:lpstr>Effective Area of Antenna</vt:lpstr>
      <vt:lpstr>Antenna Gain</vt:lpstr>
      <vt:lpstr>Free Space Equation (Isotropic Source)</vt:lpstr>
      <vt:lpstr>Free Space Equation</vt:lpstr>
      <vt:lpstr>Azimuth-Elevation angles</vt:lpstr>
      <vt:lpstr>Free Space Path Loss   </vt:lpstr>
      <vt:lpstr>Propagation Path Loss</vt:lpstr>
      <vt:lpstr>Path Loss vs. Frequency and Distance</vt:lpstr>
      <vt:lpstr>Example (1)</vt:lpstr>
      <vt:lpstr>Example (2)</vt:lpstr>
      <vt:lpstr>Multipath Transmission</vt:lpstr>
      <vt:lpstr>Reflection</vt:lpstr>
      <vt:lpstr>Diffraction</vt:lpstr>
      <vt:lpstr>Scattering</vt:lpstr>
      <vt:lpstr>Slow Fading – Shadowing (1) </vt:lpstr>
      <vt:lpstr>Slow Fading – Shadowing (2) </vt:lpstr>
      <vt:lpstr>Slow Fading – Shadowing (3) </vt:lpstr>
      <vt:lpstr>Shadowing</vt:lpstr>
      <vt:lpstr>Fast Fading</vt:lpstr>
      <vt:lpstr>Fast and Slow Fading</vt:lpstr>
    </vt:vector>
  </TitlesOfParts>
  <Company>University of Bristol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CDT Industrial mtg 27th July</dc:title>
  <dc:creator>Mark Beach</dc:creator>
  <cp:lastModifiedBy>Angela Doufexi</cp:lastModifiedBy>
  <cp:revision>183</cp:revision>
  <cp:lastPrinted>2018-11-14T15:18:03Z</cp:lastPrinted>
  <dcterms:created xsi:type="dcterms:W3CDTF">2007-05-01T15:00:58Z</dcterms:created>
  <dcterms:modified xsi:type="dcterms:W3CDTF">2020-11-26T10:41:44Z</dcterms:modified>
</cp:coreProperties>
</file>